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8" r:id="rId4"/>
    <p:sldId id="269" r:id="rId5"/>
    <p:sldId id="270" r:id="rId6"/>
    <p:sldId id="271" r:id="rId7"/>
    <p:sldId id="273" r:id="rId8"/>
    <p:sldId id="274" r:id="rId9"/>
    <p:sldId id="275" r:id="rId10"/>
    <p:sldId id="276" r:id="rId11"/>
    <p:sldId id="277" r:id="rId12"/>
    <p:sldId id="278" r:id="rId13"/>
    <p:sldId id="279" r:id="rId14"/>
    <p:sldId id="280" r:id="rId15"/>
    <p:sldId id="281" r:id="rId16"/>
    <p:sldId id="282" r:id="rId17"/>
    <p:sldId id="283" r:id="rId18"/>
    <p:sldId id="286" r:id="rId19"/>
    <p:sldId id="284" r:id="rId20"/>
    <p:sldId id="285" r:id="rId21"/>
    <p:sldId id="287"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29.01.2025</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29.01.2025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29.01.2025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t>29.01.2025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29.01.2025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29.01.2025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29.01.2025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29.01.2025</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schoolno2.gosuslugi.ru/glavnoe/gosudarstvennaya-itogovaya-attestatsiya/" TargetMode="External"/><Relationship Id="rId2" Type="http://schemas.openxmlformats.org/officeDocument/2006/relationships/hyperlink" Target="http://school2enis.ru/" TargetMode="External"/><Relationship Id="rId1" Type="http://schemas.openxmlformats.org/officeDocument/2006/relationships/slideLayout" Target="../slideLayouts/slideLayout7.xml"/><Relationship Id="rId4" Type="http://schemas.openxmlformats.org/officeDocument/2006/relationships/hyperlink" Target="https://obrnadzor.gov.ru/gia/gia-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772816"/>
            <a:ext cx="8064896" cy="258532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Организация и проведение ГИА -202</a:t>
            </a: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5</a:t>
            </a: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в форме ОГЭ</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074434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188640"/>
            <a:ext cx="6912768" cy="523220"/>
          </a:xfrm>
          <a:prstGeom prst="rect">
            <a:avLst/>
          </a:prstGeom>
        </p:spPr>
        <p:txBody>
          <a:bodyPr wrap="squar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Во время экзамена запрещается</a:t>
            </a:r>
          </a:p>
        </p:txBody>
      </p:sp>
      <p:sp>
        <p:nvSpPr>
          <p:cNvPr id="3" name="Прямоугольник 2"/>
          <p:cNvSpPr/>
          <p:nvPr/>
        </p:nvSpPr>
        <p:spPr>
          <a:xfrm>
            <a:off x="323528" y="1166843"/>
            <a:ext cx="8568952" cy="5262979"/>
          </a:xfrm>
          <a:prstGeom prst="rect">
            <a:avLst/>
          </a:prstGeom>
        </p:spPr>
        <p:txBody>
          <a:bodyPr wrap="square">
            <a:spAutoFit/>
          </a:bodyPr>
          <a:lstStyle/>
          <a:p>
            <a:pPr marL="285750" indent="-285750">
              <a:buFont typeface="Wingdings" pitchFamily="2" charset="2"/>
              <a:buChar char="ü"/>
            </a:pPr>
            <a:r>
              <a:rPr lang="ru-RU" sz="2800" dirty="0">
                <a:latin typeface="Times New Roman" pitchFamily="18" charset="0"/>
                <a:cs typeface="Times New Roman" pitchFamily="18" charset="0"/>
              </a:rPr>
              <a:t>общаться друг с другом;</a:t>
            </a:r>
          </a:p>
          <a:p>
            <a:pPr marL="285750" indent="-285750">
              <a:buFont typeface="Wingdings" pitchFamily="2" charset="2"/>
              <a:buChar char="ü"/>
            </a:pPr>
            <a:r>
              <a:rPr lang="ru-RU" sz="2800" dirty="0">
                <a:latin typeface="Times New Roman" pitchFamily="18" charset="0"/>
                <a:cs typeface="Times New Roman" pitchFamily="18" charset="0"/>
              </a:rPr>
              <a:t>свободно перемещаться по аудитории и ППЭ (без сопровождения);</a:t>
            </a:r>
          </a:p>
          <a:p>
            <a:pPr marL="285750" indent="-285750">
              <a:buFont typeface="Wingdings" pitchFamily="2" charset="2"/>
              <a:buChar char="ü"/>
            </a:pPr>
            <a:r>
              <a:rPr lang="ru-RU" sz="2800" dirty="0">
                <a:latin typeface="Times New Roman" pitchFamily="18" charset="0"/>
                <a:cs typeface="Times New Roman" pitchFamily="18" charset="0"/>
              </a:rPr>
              <a:t>выносить экзаменационные материалы, черновики из аудитории;</a:t>
            </a:r>
          </a:p>
          <a:p>
            <a:pPr marL="285750" indent="-285750">
              <a:buFont typeface="Wingdings" pitchFamily="2" charset="2"/>
              <a:buChar char="ü"/>
            </a:pPr>
            <a:r>
              <a:rPr lang="ru-RU" sz="2800" dirty="0">
                <a:latin typeface="Times New Roman" pitchFamily="18" charset="0"/>
                <a:cs typeface="Times New Roman" pitchFamily="18" charset="0"/>
              </a:rPr>
              <a:t>иметь при себе средства связи, электронно-вычислительную технику, фото, аудио, видеоаппаратуру, справочные материалы, письменные заметки и иные средства хранения и передачи </a:t>
            </a:r>
            <a:r>
              <a:rPr lang="ru-RU" sz="2800" dirty="0" smtClean="0">
                <a:latin typeface="Times New Roman" pitchFamily="18" charset="0"/>
                <a:cs typeface="Times New Roman" pitchFamily="18" charset="0"/>
              </a:rPr>
              <a:t>информации</a:t>
            </a:r>
            <a:endParaRPr lang="ru-RU" sz="2800" b="1" dirty="0">
              <a:latin typeface="Times New Roman" pitchFamily="18" charset="0"/>
              <a:cs typeface="Times New Roman" pitchFamily="18" charset="0"/>
            </a:endParaRPr>
          </a:p>
          <a:p>
            <a:r>
              <a:rPr lang="ru-RU" sz="2800" b="1" dirty="0">
                <a:latin typeface="Times New Roman" pitchFamily="18" charset="0"/>
                <a:cs typeface="Times New Roman" pitchFamily="18" charset="0"/>
              </a:rPr>
              <a:t>Лица, допустившие нарушение установленного порядка проведения ГИА, удаляются с экзамена</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629842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04325"/>
            <a:ext cx="8856984" cy="6878806"/>
          </a:xfrm>
          <a:prstGeom prst="rect">
            <a:avLst/>
          </a:prstGeom>
        </p:spPr>
        <p:txBody>
          <a:bodyPr wrap="square">
            <a:spAutoFit/>
          </a:bodyPr>
          <a:lstStyle/>
          <a:p>
            <a:r>
              <a:rPr lang="ru-RU" sz="2100" b="1" dirty="0">
                <a:latin typeface="Times New Roman" pitchFamily="18" charset="0"/>
                <a:cs typeface="Times New Roman" pitchFamily="18" charset="0"/>
              </a:rPr>
              <a:t>Повторно к сдаче ГИА</a:t>
            </a:r>
            <a:r>
              <a:rPr lang="ru-RU" sz="2100" dirty="0">
                <a:latin typeface="Times New Roman" pitchFamily="18" charset="0"/>
                <a:cs typeface="Times New Roman" pitchFamily="18" charset="0"/>
              </a:rPr>
              <a:t> по соответствующему учебному предмету в текущем году по решению ГЭК</a:t>
            </a:r>
            <a:r>
              <a:rPr lang="ru-RU" sz="2100" b="1" dirty="0">
                <a:latin typeface="Times New Roman" pitchFamily="18" charset="0"/>
                <a:cs typeface="Times New Roman" pitchFamily="18" charset="0"/>
              </a:rPr>
              <a:t> допускаются</a:t>
            </a:r>
            <a:r>
              <a:rPr lang="ru-RU" sz="2100" dirty="0">
                <a:latin typeface="Times New Roman" pitchFamily="18" charset="0"/>
                <a:cs typeface="Times New Roman" pitchFamily="18" charset="0"/>
              </a:rPr>
              <a:t> следующие обучающиеся:</a:t>
            </a:r>
          </a:p>
          <a:p>
            <a:pPr marL="457200" indent="-457200" algn="just">
              <a:buAutoNum type="arabicParenR"/>
            </a:pPr>
            <a:r>
              <a:rPr lang="ru-RU" sz="2100" dirty="0">
                <a:latin typeface="Times New Roman" pitchFamily="18" charset="0"/>
                <a:cs typeface="Times New Roman" pitchFamily="18" charset="0"/>
              </a:rPr>
              <a:t>участники ГИА, получившие на ГИА неудовлетворительные результаты не более чем по двум учебным предметам (кроме участников ГИА, проходящих ГИА только по обязательным учебным предметам); </a:t>
            </a:r>
          </a:p>
          <a:p>
            <a:pPr marL="457200" indent="-457200" algn="just">
              <a:buAutoNum type="arabicParenR"/>
            </a:pPr>
            <a:r>
              <a:rPr lang="ru-RU" sz="2100" dirty="0">
                <a:latin typeface="Times New Roman" pitchFamily="18" charset="0"/>
                <a:cs typeface="Times New Roman" pitchFamily="18" charset="0"/>
              </a:rPr>
              <a:t>участники ГИА, проходящие ГИА только по обязательным учебным предметам, получившие на ГИА неудовлетворительный результат по одному из обязательных учебных предметов; </a:t>
            </a:r>
          </a:p>
          <a:p>
            <a:pPr marL="457200" indent="-457200" algn="just">
              <a:buAutoNum type="arabicParenR"/>
            </a:pPr>
            <a:r>
              <a:rPr lang="ru-RU" sz="2100" dirty="0">
                <a:latin typeface="Times New Roman" pitchFamily="18" charset="0"/>
                <a:cs typeface="Times New Roman" pitchFamily="18" charset="0"/>
              </a:rPr>
              <a:t>участники ГИА, не явившиеся на экзамены по уважительным причинам (болезнь или иные обстоятельства), подтвержденным документально; </a:t>
            </a:r>
          </a:p>
          <a:p>
            <a:pPr marL="457200" indent="-457200" algn="just">
              <a:buAutoNum type="arabicParenR"/>
            </a:pPr>
            <a:r>
              <a:rPr lang="ru-RU" sz="2100" dirty="0">
                <a:latin typeface="Times New Roman" pitchFamily="18" charset="0"/>
                <a:cs typeface="Times New Roman" pitchFamily="18" charset="0"/>
              </a:rPr>
              <a:t>участники ГИА, не завершившие выполнение экзаменационной работы по уважительным причинам (болезнь или иные обстоятельства), подтвержденным документально; </a:t>
            </a:r>
          </a:p>
          <a:p>
            <a:pPr marL="457200" indent="-457200" algn="just">
              <a:buAutoNum type="arabicParenR"/>
            </a:pPr>
            <a:r>
              <a:rPr lang="ru-RU" sz="2100" dirty="0">
                <a:latin typeface="Times New Roman" pitchFamily="18" charset="0"/>
                <a:cs typeface="Times New Roman" pitchFamily="18" charset="0"/>
              </a:rPr>
              <a:t>участники ГИА, апелляции которых о нарушении порядка проведения ГИА конфликтной комиссией были удовлетворены; </a:t>
            </a:r>
          </a:p>
          <a:p>
            <a:pPr marL="457200" indent="-457200" algn="just">
              <a:buAutoNum type="arabicParenR"/>
            </a:pPr>
            <a:r>
              <a:rPr lang="ru-RU" sz="2100" dirty="0">
                <a:latin typeface="Times New Roman" pitchFamily="18" charset="0"/>
                <a:cs typeface="Times New Roman" pitchFamily="18" charset="0"/>
              </a:rPr>
              <a:t>участники ГИА, чьи результаты были аннулированы по решению председателя ГЭК в случае выявления фактов нарушений Порядка, совершенных лицами, указанными в пунктах 49 и 50 Порядка, или иными (в том числе неустановленными) лицами.</a:t>
            </a:r>
            <a:r>
              <a:rPr lang="ru-RU" sz="2100" b="1" dirty="0">
                <a:latin typeface="Times New Roman" pitchFamily="18" charset="0"/>
                <a:cs typeface="Times New Roman" pitchFamily="18" charset="0"/>
              </a:rPr>
              <a:t>   </a:t>
            </a:r>
            <a:endParaRPr lang="ru-RU" sz="2100" dirty="0">
              <a:latin typeface="Times New Roman" pitchFamily="18" charset="0"/>
              <a:cs typeface="Times New Roman" pitchFamily="18" charset="0"/>
            </a:endParaRPr>
          </a:p>
        </p:txBody>
      </p:sp>
    </p:spTree>
    <p:extLst>
      <p:ext uri="{BB962C8B-B14F-4D97-AF65-F5344CB8AC3E}">
        <p14:creationId xmlns:p14="http://schemas.microsoft.com/office/powerpoint/2010/main" val="1167580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5862" y="260648"/>
            <a:ext cx="8568952" cy="6740307"/>
          </a:xfrm>
          <a:prstGeom prst="rect">
            <a:avLst/>
          </a:prstGeom>
        </p:spPr>
        <p:txBody>
          <a:bodyPr wrap="square">
            <a:spAutoFit/>
          </a:bodyPr>
          <a:lstStyle/>
          <a:p>
            <a:pPr algn="just"/>
            <a:r>
              <a:rPr lang="ru-RU" sz="2400" dirty="0">
                <a:latin typeface="Times New Roman" pitchFamily="18" charset="0"/>
                <a:cs typeface="Times New Roman" pitchFamily="18" charset="0"/>
              </a:rPr>
              <a:t>Участникам экзаменов, не прошедшим ГИА или получившим на ГИА неудовлетворительные результаты более, чем по 2м учебным предметам, либо повторно получившим неудовлетворительный результат по одному или двум учебным предметам на ГИА в резервные сроки, предоставляется право пройти ГИА по соответствующим учебным предметам в дополнительный период, но не ранее </a:t>
            </a:r>
            <a:r>
              <a:rPr lang="ru-RU" sz="2400" b="1" dirty="0">
                <a:latin typeface="Times New Roman" pitchFamily="18" charset="0"/>
                <a:cs typeface="Times New Roman" pitchFamily="18" charset="0"/>
              </a:rPr>
              <a:t>1 сентября текущего года </a:t>
            </a:r>
            <a:r>
              <a:rPr lang="ru-RU" sz="2400" dirty="0">
                <a:latin typeface="Times New Roman" pitchFamily="18" charset="0"/>
                <a:cs typeface="Times New Roman" pitchFamily="18" charset="0"/>
              </a:rPr>
              <a:t>в сроки и в формах, устанавливаемых Порядком.</a:t>
            </a:r>
          </a:p>
          <a:p>
            <a:pPr algn="just"/>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Участникам </a:t>
            </a:r>
            <a:r>
              <a:rPr lang="ru-RU" sz="2400" dirty="0">
                <a:latin typeface="Times New Roman" pitchFamily="18" charset="0"/>
                <a:cs typeface="Times New Roman" pitchFamily="18" charset="0"/>
              </a:rPr>
              <a:t>экзаменов, проходящим ГИА только по обязательным предметам, не прошедшим ГИА  или получившим на ГИА неудовлетворительные результаты более, чем по одному учебному предмету, либо повторно получившим неудовлетворительный результат по одному из этих  предметов на ГИА в резервные сроки, предоставляется право пройти ГИА по соответствующим учебным предметам в дополнительный период, но не ранее </a:t>
            </a:r>
          </a:p>
          <a:p>
            <a:pPr algn="just"/>
            <a:r>
              <a:rPr lang="ru-RU" sz="2400" b="1" dirty="0">
                <a:latin typeface="Times New Roman" pitchFamily="18" charset="0"/>
                <a:cs typeface="Times New Roman" pitchFamily="18" charset="0"/>
              </a:rPr>
              <a:t>1 сентября текущего года </a:t>
            </a:r>
            <a:r>
              <a:rPr lang="ru-RU" sz="2400" dirty="0">
                <a:latin typeface="Times New Roman" pitchFamily="18" charset="0"/>
                <a:cs typeface="Times New Roman" pitchFamily="18" charset="0"/>
              </a:rPr>
              <a:t>в сроки и в формах, устанавливаемых Порядком.</a:t>
            </a:r>
          </a:p>
        </p:txBody>
      </p:sp>
    </p:spTree>
    <p:extLst>
      <p:ext uri="{BB962C8B-B14F-4D97-AF65-F5344CB8AC3E}">
        <p14:creationId xmlns:p14="http://schemas.microsoft.com/office/powerpoint/2010/main" val="262354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260648"/>
            <a:ext cx="6696744" cy="523220"/>
          </a:xfrm>
          <a:prstGeom prst="rect">
            <a:avLst/>
          </a:prstGeom>
        </p:spPr>
        <p:txBody>
          <a:bodyPr wrap="squar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Апелляция</a:t>
            </a:r>
          </a:p>
        </p:txBody>
      </p:sp>
      <p:sp>
        <p:nvSpPr>
          <p:cNvPr id="3" name="Прямоугольник 2"/>
          <p:cNvSpPr/>
          <p:nvPr/>
        </p:nvSpPr>
        <p:spPr>
          <a:xfrm>
            <a:off x="251520" y="980728"/>
            <a:ext cx="8568952" cy="1938992"/>
          </a:xfrm>
          <a:prstGeom prst="rect">
            <a:avLst/>
          </a:prstGeom>
        </p:spPr>
        <p:txBody>
          <a:bodyPr wrap="square">
            <a:spAutoFit/>
          </a:bodyPr>
          <a:lstStyle/>
          <a:p>
            <a:pPr algn="just"/>
            <a:r>
              <a:rPr lang="ru-RU" sz="2400" b="1" dirty="0">
                <a:latin typeface="Times New Roman" pitchFamily="18" charset="0"/>
                <a:cs typeface="Times New Roman" pitchFamily="18" charset="0"/>
              </a:rPr>
              <a:t>Апелляция о нарушении установленного порядка</a:t>
            </a:r>
            <a:r>
              <a:rPr lang="ru-RU" sz="2400" dirty="0">
                <a:latin typeface="Times New Roman" pitchFamily="18" charset="0"/>
                <a:cs typeface="Times New Roman" pitchFamily="18" charset="0"/>
              </a:rPr>
              <a:t> проведения ГИА по учебному предмету подается обучающимися </a:t>
            </a:r>
            <a:r>
              <a:rPr lang="ru-RU" sz="2400" b="1" dirty="0">
                <a:latin typeface="Times New Roman" pitchFamily="18" charset="0"/>
                <a:cs typeface="Times New Roman" pitchFamily="18" charset="0"/>
              </a:rPr>
              <a:t>в день проведения экзамена</a:t>
            </a:r>
            <a:r>
              <a:rPr lang="ru-RU" sz="2400" dirty="0">
                <a:latin typeface="Times New Roman" pitchFamily="18" charset="0"/>
                <a:cs typeface="Times New Roman" pitchFamily="18" charset="0"/>
              </a:rPr>
              <a:t> по соответствующему учебному предмету уполномоченному представителю ГЭК, </a:t>
            </a:r>
            <a:r>
              <a:rPr lang="ru-RU" sz="2400" b="1" dirty="0">
                <a:latin typeface="Times New Roman" pitchFamily="18" charset="0"/>
                <a:cs typeface="Times New Roman" pitchFamily="18" charset="0"/>
              </a:rPr>
              <a:t>не покидая ППЭ</a:t>
            </a:r>
            <a:endParaRPr lang="ru-RU" sz="2400" dirty="0"/>
          </a:p>
        </p:txBody>
      </p:sp>
      <p:sp>
        <p:nvSpPr>
          <p:cNvPr id="4" name="Прямоугольник 3"/>
          <p:cNvSpPr/>
          <p:nvPr/>
        </p:nvSpPr>
        <p:spPr>
          <a:xfrm>
            <a:off x="260632" y="3843773"/>
            <a:ext cx="8559840" cy="1200329"/>
          </a:xfrm>
          <a:prstGeom prst="rect">
            <a:avLst/>
          </a:prstGeom>
        </p:spPr>
        <p:txBody>
          <a:bodyPr wrap="square">
            <a:spAutoFit/>
          </a:bodyPr>
          <a:lstStyle/>
          <a:p>
            <a:pPr algn="just"/>
            <a:r>
              <a:rPr lang="ru-RU" sz="2400" b="1" dirty="0">
                <a:latin typeface="Times New Roman" pitchFamily="18" charset="0"/>
                <a:cs typeface="Times New Roman" pitchFamily="18" charset="0"/>
              </a:rPr>
              <a:t>Апелляция о несогласии с выставленными баллами</a:t>
            </a:r>
            <a:r>
              <a:rPr lang="ru-RU" sz="2400" dirty="0">
                <a:latin typeface="Times New Roman" pitchFamily="18" charset="0"/>
                <a:cs typeface="Times New Roman" pitchFamily="18" charset="0"/>
              </a:rPr>
              <a:t> подается </a:t>
            </a:r>
            <a:r>
              <a:rPr lang="ru-RU" sz="2400" b="1" dirty="0">
                <a:latin typeface="Times New Roman" pitchFamily="18" charset="0"/>
                <a:cs typeface="Times New Roman" pitchFamily="18" charset="0"/>
              </a:rPr>
              <a:t>в течение двух рабочих дней со дня объявления результатов</a:t>
            </a:r>
            <a:r>
              <a:rPr lang="ru-RU" sz="2400" dirty="0">
                <a:latin typeface="Times New Roman" pitchFamily="18" charset="0"/>
                <a:cs typeface="Times New Roman" pitchFamily="18" charset="0"/>
              </a:rPr>
              <a:t> ГИА по соответствующему учебному предмету</a:t>
            </a:r>
          </a:p>
        </p:txBody>
      </p:sp>
    </p:spTree>
    <p:extLst>
      <p:ext uri="{BB962C8B-B14F-4D97-AF65-F5344CB8AC3E}">
        <p14:creationId xmlns:p14="http://schemas.microsoft.com/office/powerpoint/2010/main" val="2478213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260648"/>
            <a:ext cx="6192688" cy="523220"/>
          </a:xfrm>
          <a:prstGeom prst="rect">
            <a:avLst/>
          </a:prstGeom>
        </p:spPr>
        <p:txBody>
          <a:bodyPr wrap="squar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Результаты ГИА</a:t>
            </a:r>
          </a:p>
        </p:txBody>
      </p:sp>
      <p:sp>
        <p:nvSpPr>
          <p:cNvPr id="4" name="TextBox 3"/>
          <p:cNvSpPr txBox="1"/>
          <p:nvPr/>
        </p:nvSpPr>
        <p:spPr>
          <a:xfrm>
            <a:off x="684750" y="783868"/>
            <a:ext cx="8280920" cy="1077218"/>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Русский язык </a:t>
            </a:r>
          </a:p>
          <a:p>
            <a:r>
              <a:rPr lang="ru-RU" sz="2000" dirty="0">
                <a:latin typeface="Times New Roman" pitchFamily="18" charset="0"/>
                <a:cs typeface="Times New Roman" pitchFamily="18" charset="0"/>
              </a:rPr>
              <a:t>Максимальное количество баллов, которое может получить экзаменуемый за выполнение всей экзаменационной работы, – 33 баллов.</a:t>
            </a:r>
            <a:endParaRPr lang="ru-RU" sz="2000" b="1" dirty="0">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431210505"/>
              </p:ext>
            </p:extLst>
          </p:nvPr>
        </p:nvGraphicFramePr>
        <p:xfrm>
          <a:off x="431539" y="2132856"/>
          <a:ext cx="8136906" cy="3931920"/>
        </p:xfrm>
        <a:graphic>
          <a:graphicData uri="http://schemas.openxmlformats.org/drawingml/2006/table">
            <a:tbl>
              <a:tblPr firstRow="1" bandRow="1">
                <a:tableStyleId>{5940675A-B579-460E-94D1-54222C63F5DA}</a:tableStyleId>
              </a:tblPr>
              <a:tblGrid>
                <a:gridCol w="2712302"/>
                <a:gridCol w="2712302"/>
                <a:gridCol w="2712302"/>
              </a:tblGrid>
              <a:tr h="370840">
                <a:tc>
                  <a:txBody>
                    <a:bodyPr/>
                    <a:lstStyle/>
                    <a:p>
                      <a:pPr algn="ctr" fontAlgn="t"/>
                      <a:r>
                        <a:rPr lang="ru-RU" sz="2400" dirty="0">
                          <a:effectLst/>
                          <a:latin typeface="Times New Roman" pitchFamily="18" charset="0"/>
                          <a:cs typeface="Times New Roman" pitchFamily="18" charset="0"/>
                        </a:rPr>
                        <a:t>Первичный результат</a:t>
                      </a:r>
                    </a:p>
                  </a:txBody>
                  <a:tcPr/>
                </a:tc>
                <a:tc>
                  <a:txBody>
                    <a:bodyPr/>
                    <a:lstStyle/>
                    <a:p>
                      <a:pPr algn="ctr" fontAlgn="t"/>
                      <a:r>
                        <a:rPr lang="ru-RU" sz="2400" dirty="0">
                          <a:effectLst/>
                          <a:latin typeface="Times New Roman" pitchFamily="18" charset="0"/>
                          <a:cs typeface="Times New Roman" pitchFamily="18" charset="0"/>
                        </a:rPr>
                        <a:t>из них по критерию ГК1 – ГК4</a:t>
                      </a:r>
                    </a:p>
                  </a:txBody>
                  <a:tcPr/>
                </a:tc>
                <a:tc>
                  <a:txBody>
                    <a:bodyPr/>
                    <a:lstStyle/>
                    <a:p>
                      <a:pPr algn="ctr" fontAlgn="t"/>
                      <a:r>
                        <a:rPr lang="ru-RU" sz="2400" dirty="0">
                          <a:effectLst/>
                          <a:latin typeface="Times New Roman" pitchFamily="18" charset="0"/>
                          <a:cs typeface="Times New Roman" pitchFamily="18" charset="0"/>
                        </a:rPr>
                        <a:t>Оценка</a:t>
                      </a:r>
                    </a:p>
                  </a:txBody>
                  <a:tcPr/>
                </a:tc>
              </a:tr>
              <a:tr h="370840">
                <a:tc>
                  <a:txBody>
                    <a:bodyPr/>
                    <a:lstStyle/>
                    <a:p>
                      <a:pPr algn="ctr" fontAlgn="t"/>
                      <a:r>
                        <a:rPr lang="ru-RU" sz="2400" dirty="0">
                          <a:effectLst/>
                          <a:latin typeface="Times New Roman" pitchFamily="18" charset="0"/>
                          <a:cs typeface="Times New Roman" pitchFamily="18" charset="0"/>
                        </a:rPr>
                        <a:t>29 – 33 ПБ</a:t>
                      </a:r>
                    </a:p>
                  </a:txBody>
                  <a:tcPr/>
                </a:tc>
                <a:tc>
                  <a:txBody>
                    <a:bodyPr/>
                    <a:lstStyle/>
                    <a:p>
                      <a:pPr algn="ctr" fontAlgn="t"/>
                      <a:r>
                        <a:rPr lang="ru-RU" sz="2400">
                          <a:effectLst/>
                          <a:latin typeface="Times New Roman" pitchFamily="18" charset="0"/>
                          <a:cs typeface="Times New Roman" pitchFamily="18" charset="0"/>
                        </a:rPr>
                        <a:t>6 ПБ и более</a:t>
                      </a:r>
                    </a:p>
                  </a:txBody>
                  <a:tcPr/>
                </a:tc>
                <a:tc>
                  <a:txBody>
                    <a:bodyPr/>
                    <a:lstStyle/>
                    <a:p>
                      <a:pPr algn="ctr" fontAlgn="t"/>
                      <a:r>
                        <a:rPr lang="ru-RU" sz="2400" dirty="0">
                          <a:effectLst/>
                          <a:latin typeface="Times New Roman" pitchFamily="18" charset="0"/>
                          <a:cs typeface="Times New Roman" pitchFamily="18" charset="0"/>
                        </a:rPr>
                        <a:t>5</a:t>
                      </a:r>
                    </a:p>
                  </a:txBody>
                  <a:tcPr/>
                </a:tc>
              </a:tr>
              <a:tr h="370840">
                <a:tc>
                  <a:txBody>
                    <a:bodyPr/>
                    <a:lstStyle/>
                    <a:p>
                      <a:pPr algn="ctr" fontAlgn="t"/>
                      <a:r>
                        <a:rPr lang="ru-RU" sz="2400" dirty="0">
                          <a:effectLst/>
                          <a:latin typeface="Times New Roman" pitchFamily="18" charset="0"/>
                          <a:cs typeface="Times New Roman" pitchFamily="18" charset="0"/>
                        </a:rPr>
                        <a:t>29 – 33 ПБ</a:t>
                      </a:r>
                    </a:p>
                  </a:txBody>
                  <a:tcPr/>
                </a:tc>
                <a:tc>
                  <a:txBody>
                    <a:bodyPr/>
                    <a:lstStyle/>
                    <a:p>
                      <a:pPr algn="ctr" fontAlgn="t"/>
                      <a:r>
                        <a:rPr lang="ru-RU" sz="2400" dirty="0">
                          <a:effectLst/>
                          <a:latin typeface="Times New Roman" pitchFamily="18" charset="0"/>
                          <a:cs typeface="Times New Roman" pitchFamily="18" charset="0"/>
                        </a:rPr>
                        <a:t>менее 6 ПБ</a:t>
                      </a:r>
                    </a:p>
                  </a:txBody>
                  <a:tcPr/>
                </a:tc>
                <a:tc>
                  <a:txBody>
                    <a:bodyPr/>
                    <a:lstStyle/>
                    <a:p>
                      <a:pPr algn="ctr" fontAlgn="t"/>
                      <a:r>
                        <a:rPr lang="ru-RU" sz="2400">
                          <a:effectLst/>
                          <a:latin typeface="Times New Roman" pitchFamily="18" charset="0"/>
                          <a:cs typeface="Times New Roman" pitchFamily="18" charset="0"/>
                        </a:rPr>
                        <a:t>4</a:t>
                      </a:r>
                    </a:p>
                  </a:txBody>
                  <a:tcPr/>
                </a:tc>
              </a:tr>
              <a:tr h="370840">
                <a:tc>
                  <a:txBody>
                    <a:bodyPr/>
                    <a:lstStyle/>
                    <a:p>
                      <a:pPr algn="ctr" fontAlgn="t"/>
                      <a:r>
                        <a:rPr lang="ru-RU" sz="2400">
                          <a:effectLst/>
                          <a:latin typeface="Times New Roman" pitchFamily="18" charset="0"/>
                          <a:cs typeface="Times New Roman" pitchFamily="18" charset="0"/>
                        </a:rPr>
                        <a:t>23 – 28 ПБ</a:t>
                      </a:r>
                    </a:p>
                  </a:txBody>
                  <a:tcPr/>
                </a:tc>
                <a:tc>
                  <a:txBody>
                    <a:bodyPr/>
                    <a:lstStyle/>
                    <a:p>
                      <a:pPr algn="ctr" fontAlgn="t"/>
                      <a:r>
                        <a:rPr lang="ru-RU" sz="2400" dirty="0">
                          <a:effectLst/>
                          <a:latin typeface="Times New Roman" pitchFamily="18" charset="0"/>
                          <a:cs typeface="Times New Roman" pitchFamily="18" charset="0"/>
                        </a:rPr>
                        <a:t>4 ПБ и более</a:t>
                      </a:r>
                    </a:p>
                  </a:txBody>
                  <a:tcPr/>
                </a:tc>
                <a:tc>
                  <a:txBody>
                    <a:bodyPr/>
                    <a:lstStyle/>
                    <a:p>
                      <a:pPr algn="ctr" fontAlgn="t"/>
                      <a:r>
                        <a:rPr lang="ru-RU" sz="2400" dirty="0">
                          <a:effectLst/>
                          <a:latin typeface="Times New Roman" pitchFamily="18" charset="0"/>
                          <a:cs typeface="Times New Roman" pitchFamily="18" charset="0"/>
                        </a:rPr>
                        <a:t>4</a:t>
                      </a:r>
                    </a:p>
                  </a:txBody>
                  <a:tcPr/>
                </a:tc>
              </a:tr>
              <a:tr h="370840">
                <a:tc>
                  <a:txBody>
                    <a:bodyPr/>
                    <a:lstStyle/>
                    <a:p>
                      <a:pPr algn="ctr" fontAlgn="t"/>
                      <a:r>
                        <a:rPr lang="ru-RU" sz="2400" dirty="0">
                          <a:effectLst/>
                          <a:latin typeface="Times New Roman" pitchFamily="18" charset="0"/>
                          <a:cs typeface="Times New Roman" pitchFamily="18" charset="0"/>
                        </a:rPr>
                        <a:t>23 – 28 ПБ</a:t>
                      </a:r>
                    </a:p>
                  </a:txBody>
                  <a:tcPr/>
                </a:tc>
                <a:tc>
                  <a:txBody>
                    <a:bodyPr/>
                    <a:lstStyle/>
                    <a:p>
                      <a:pPr algn="ctr" fontAlgn="t"/>
                      <a:r>
                        <a:rPr lang="ru-RU" sz="2400" dirty="0">
                          <a:effectLst/>
                          <a:latin typeface="Times New Roman" pitchFamily="18" charset="0"/>
                          <a:cs typeface="Times New Roman" pitchFamily="18" charset="0"/>
                        </a:rPr>
                        <a:t>менее 4 ПБ</a:t>
                      </a:r>
                    </a:p>
                  </a:txBody>
                  <a:tcPr/>
                </a:tc>
                <a:tc>
                  <a:txBody>
                    <a:bodyPr/>
                    <a:lstStyle/>
                    <a:p>
                      <a:pPr algn="ctr" fontAlgn="t"/>
                      <a:r>
                        <a:rPr lang="ru-RU" sz="2400">
                          <a:effectLst/>
                          <a:latin typeface="Times New Roman" pitchFamily="18" charset="0"/>
                          <a:cs typeface="Times New Roman" pitchFamily="18" charset="0"/>
                        </a:rPr>
                        <a:t>3</a:t>
                      </a:r>
                    </a:p>
                  </a:txBody>
                  <a:tcPr/>
                </a:tc>
              </a:tr>
              <a:tr h="370840">
                <a:tc>
                  <a:txBody>
                    <a:bodyPr/>
                    <a:lstStyle/>
                    <a:p>
                      <a:pPr algn="ctr" fontAlgn="t"/>
                      <a:r>
                        <a:rPr lang="ru-RU" sz="2400">
                          <a:effectLst/>
                          <a:latin typeface="Times New Roman" pitchFamily="18" charset="0"/>
                          <a:cs typeface="Times New Roman" pitchFamily="18" charset="0"/>
                        </a:rPr>
                        <a:t>15 – 22 ПБ</a:t>
                      </a:r>
                    </a:p>
                  </a:txBody>
                  <a:tcPr/>
                </a:tc>
                <a:tc>
                  <a:txBody>
                    <a:bodyPr/>
                    <a:lstStyle/>
                    <a:p>
                      <a:pPr algn="ctr" fontAlgn="t"/>
                      <a:r>
                        <a:rPr lang="ru-RU" sz="2400">
                          <a:effectLst/>
                          <a:latin typeface="Times New Roman" pitchFamily="18" charset="0"/>
                          <a:cs typeface="Times New Roman" pitchFamily="18" charset="0"/>
                        </a:rPr>
                        <a:t>без уточнений</a:t>
                      </a:r>
                    </a:p>
                  </a:txBody>
                  <a:tcPr/>
                </a:tc>
                <a:tc>
                  <a:txBody>
                    <a:bodyPr/>
                    <a:lstStyle/>
                    <a:p>
                      <a:pPr algn="ctr" fontAlgn="t"/>
                      <a:r>
                        <a:rPr lang="ru-RU" sz="2400" dirty="0">
                          <a:effectLst/>
                          <a:latin typeface="Times New Roman" pitchFamily="18" charset="0"/>
                          <a:cs typeface="Times New Roman" pitchFamily="18" charset="0"/>
                        </a:rPr>
                        <a:t>3</a:t>
                      </a:r>
                    </a:p>
                  </a:txBody>
                  <a:tcPr/>
                </a:tc>
              </a:tr>
              <a:tr h="370840">
                <a:tc>
                  <a:txBody>
                    <a:bodyPr/>
                    <a:lstStyle/>
                    <a:p>
                      <a:pPr algn="ctr" fontAlgn="t"/>
                      <a:r>
                        <a:rPr lang="ru-RU" sz="2400" dirty="0">
                          <a:effectLst/>
                          <a:latin typeface="Times New Roman" pitchFamily="18" charset="0"/>
                          <a:cs typeface="Times New Roman" pitchFamily="18" charset="0"/>
                        </a:rPr>
                        <a:t>0 – 14 ПБ</a:t>
                      </a:r>
                    </a:p>
                  </a:txBody>
                  <a:tcPr/>
                </a:tc>
                <a:tc>
                  <a:txBody>
                    <a:bodyPr/>
                    <a:lstStyle/>
                    <a:p>
                      <a:pPr algn="ctr" fontAlgn="t"/>
                      <a:r>
                        <a:rPr lang="ru-RU" sz="2400">
                          <a:effectLst/>
                          <a:latin typeface="Times New Roman" pitchFamily="18" charset="0"/>
                          <a:cs typeface="Times New Roman" pitchFamily="18" charset="0"/>
                        </a:rPr>
                        <a:t>без уточнений</a:t>
                      </a:r>
                    </a:p>
                  </a:txBody>
                  <a:tcPr/>
                </a:tc>
                <a:tc>
                  <a:txBody>
                    <a:bodyPr/>
                    <a:lstStyle/>
                    <a:p>
                      <a:pPr algn="ctr" fontAlgn="t"/>
                      <a:r>
                        <a:rPr lang="ru-RU" sz="2400" dirty="0">
                          <a:effectLst/>
                          <a:latin typeface="Times New Roman" pitchFamily="18" charset="0"/>
                          <a:cs typeface="Times New Roman" pitchFamily="18" charset="0"/>
                        </a:rPr>
                        <a:t>2 (не сдал)</a:t>
                      </a:r>
                    </a:p>
                  </a:txBody>
                  <a:tcPr/>
                </a:tc>
              </a:tr>
            </a:tbl>
          </a:graphicData>
        </a:graphic>
      </p:graphicFrame>
    </p:spTree>
    <p:extLst>
      <p:ext uri="{BB962C8B-B14F-4D97-AF65-F5344CB8AC3E}">
        <p14:creationId xmlns:p14="http://schemas.microsoft.com/office/powerpoint/2010/main" val="4288309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8424936" cy="461665"/>
          </a:xfrm>
          <a:prstGeom prst="rect">
            <a:avLst/>
          </a:prstGeom>
          <a:noFill/>
        </p:spPr>
        <p:txBody>
          <a:bodyPr wrap="square" rtlCol="0">
            <a:spAutoFit/>
          </a:bodyPr>
          <a:lstStyle/>
          <a:p>
            <a:r>
              <a:rPr lang="ru-RU" sz="2400" b="1" dirty="0" smtClean="0">
                <a:latin typeface="Times New Roman" pitchFamily="18" charset="0"/>
                <a:cs typeface="Times New Roman" pitchFamily="18" charset="0"/>
              </a:rPr>
              <a:t>Математика</a:t>
            </a:r>
          </a:p>
        </p:txBody>
      </p:sp>
      <p:graphicFrame>
        <p:nvGraphicFramePr>
          <p:cNvPr id="3" name="Таблица 2"/>
          <p:cNvGraphicFramePr>
            <a:graphicFrameLocks noGrp="1"/>
          </p:cNvGraphicFramePr>
          <p:nvPr>
            <p:extLst>
              <p:ext uri="{D42A27DB-BD31-4B8C-83A1-F6EECF244321}">
                <p14:modId xmlns:p14="http://schemas.microsoft.com/office/powerpoint/2010/main" val="2592053040"/>
              </p:ext>
            </p:extLst>
          </p:nvPr>
        </p:nvGraphicFramePr>
        <p:xfrm>
          <a:off x="323529" y="1397000"/>
          <a:ext cx="8568951" cy="4023360"/>
        </p:xfrm>
        <a:graphic>
          <a:graphicData uri="http://schemas.openxmlformats.org/drawingml/2006/table">
            <a:tbl>
              <a:tblPr firstRow="1" bandRow="1">
                <a:tableStyleId>{5940675A-B579-460E-94D1-54222C63F5DA}</a:tableStyleId>
              </a:tblPr>
              <a:tblGrid>
                <a:gridCol w="2856317"/>
                <a:gridCol w="2856317"/>
                <a:gridCol w="2856317"/>
              </a:tblGrid>
              <a:tr h="370840">
                <a:tc>
                  <a:txBody>
                    <a:bodyPr/>
                    <a:lstStyle/>
                    <a:p>
                      <a:pPr algn="ctr" fontAlgn="t"/>
                      <a:r>
                        <a:rPr lang="ru-RU" sz="2400" dirty="0">
                          <a:effectLst/>
                          <a:latin typeface="Times New Roman" pitchFamily="18" charset="0"/>
                          <a:cs typeface="Times New Roman" pitchFamily="18" charset="0"/>
                        </a:rPr>
                        <a:t>Первичный результат</a:t>
                      </a:r>
                    </a:p>
                  </a:txBody>
                  <a:tcPr/>
                </a:tc>
                <a:tc>
                  <a:txBody>
                    <a:bodyPr/>
                    <a:lstStyle/>
                    <a:p>
                      <a:pPr algn="ctr" fontAlgn="t"/>
                      <a:r>
                        <a:rPr lang="ru-RU" sz="2400">
                          <a:effectLst/>
                          <a:latin typeface="Times New Roman" pitchFamily="18" charset="0"/>
                          <a:cs typeface="Times New Roman" pitchFamily="18" charset="0"/>
                        </a:rPr>
                        <a:t>из них по геометрии</a:t>
                      </a:r>
                    </a:p>
                  </a:txBody>
                  <a:tcPr/>
                </a:tc>
                <a:tc>
                  <a:txBody>
                    <a:bodyPr/>
                    <a:lstStyle/>
                    <a:p>
                      <a:pPr algn="ctr" fontAlgn="t"/>
                      <a:r>
                        <a:rPr lang="ru-RU" sz="2400" dirty="0">
                          <a:effectLst/>
                          <a:latin typeface="Times New Roman" pitchFamily="18" charset="0"/>
                          <a:cs typeface="Times New Roman" pitchFamily="18" charset="0"/>
                        </a:rPr>
                        <a:t>Оценка</a:t>
                      </a:r>
                    </a:p>
                  </a:txBody>
                  <a:tcPr/>
                </a:tc>
              </a:tr>
              <a:tr h="370840">
                <a:tc>
                  <a:txBody>
                    <a:bodyPr/>
                    <a:lstStyle/>
                    <a:p>
                      <a:pPr algn="ctr" fontAlgn="t"/>
                      <a:r>
                        <a:rPr lang="ru-RU" sz="2400" dirty="0">
                          <a:effectLst/>
                          <a:latin typeface="Times New Roman" pitchFamily="18" charset="0"/>
                          <a:cs typeface="Times New Roman" pitchFamily="18" charset="0"/>
                        </a:rPr>
                        <a:t>22 – 31 ПБ</a:t>
                      </a:r>
                    </a:p>
                  </a:txBody>
                  <a:tcPr/>
                </a:tc>
                <a:tc>
                  <a:txBody>
                    <a:bodyPr/>
                    <a:lstStyle/>
                    <a:p>
                      <a:pPr algn="ctr" fontAlgn="t"/>
                      <a:r>
                        <a:rPr lang="ru-RU" sz="2400">
                          <a:effectLst/>
                          <a:latin typeface="Times New Roman" pitchFamily="18" charset="0"/>
                          <a:cs typeface="Times New Roman" pitchFamily="18" charset="0"/>
                        </a:rPr>
                        <a:t>2 ПБ и более</a:t>
                      </a:r>
                    </a:p>
                  </a:txBody>
                  <a:tcPr/>
                </a:tc>
                <a:tc>
                  <a:txBody>
                    <a:bodyPr/>
                    <a:lstStyle/>
                    <a:p>
                      <a:pPr algn="ctr" fontAlgn="t"/>
                      <a:r>
                        <a:rPr lang="ru-RU" sz="2400" dirty="0">
                          <a:effectLst/>
                          <a:latin typeface="Times New Roman" pitchFamily="18" charset="0"/>
                          <a:cs typeface="Times New Roman" pitchFamily="18" charset="0"/>
                        </a:rPr>
                        <a:t>5</a:t>
                      </a:r>
                    </a:p>
                  </a:txBody>
                  <a:tcPr/>
                </a:tc>
              </a:tr>
              <a:tr h="370840">
                <a:tc>
                  <a:txBody>
                    <a:bodyPr/>
                    <a:lstStyle/>
                    <a:p>
                      <a:pPr algn="ctr" fontAlgn="t"/>
                      <a:r>
                        <a:rPr lang="ru-RU" sz="2400" dirty="0">
                          <a:effectLst/>
                          <a:latin typeface="Times New Roman" pitchFamily="18" charset="0"/>
                          <a:cs typeface="Times New Roman" pitchFamily="18" charset="0"/>
                        </a:rPr>
                        <a:t>22 – 31 ПБ</a:t>
                      </a:r>
                    </a:p>
                  </a:txBody>
                  <a:tcPr/>
                </a:tc>
                <a:tc>
                  <a:txBody>
                    <a:bodyPr/>
                    <a:lstStyle/>
                    <a:p>
                      <a:pPr algn="ctr" fontAlgn="t"/>
                      <a:r>
                        <a:rPr lang="ru-RU" sz="2400">
                          <a:effectLst/>
                          <a:latin typeface="Times New Roman" pitchFamily="18" charset="0"/>
                          <a:cs typeface="Times New Roman" pitchFamily="18" charset="0"/>
                        </a:rPr>
                        <a:t>менее 2 ПБ</a:t>
                      </a:r>
                    </a:p>
                  </a:txBody>
                  <a:tcPr/>
                </a:tc>
                <a:tc>
                  <a:txBody>
                    <a:bodyPr/>
                    <a:lstStyle/>
                    <a:p>
                      <a:pPr algn="ctr" fontAlgn="t"/>
                      <a:r>
                        <a:rPr lang="ru-RU" sz="2400" dirty="0">
                          <a:effectLst/>
                          <a:latin typeface="Times New Roman" pitchFamily="18" charset="0"/>
                          <a:cs typeface="Times New Roman" pitchFamily="18" charset="0"/>
                        </a:rPr>
                        <a:t>4</a:t>
                      </a:r>
                    </a:p>
                  </a:txBody>
                  <a:tcPr/>
                </a:tc>
              </a:tr>
              <a:tr h="370840">
                <a:tc>
                  <a:txBody>
                    <a:bodyPr/>
                    <a:lstStyle/>
                    <a:p>
                      <a:pPr algn="ctr" fontAlgn="t"/>
                      <a:r>
                        <a:rPr lang="ru-RU" sz="2400" dirty="0">
                          <a:effectLst/>
                          <a:latin typeface="Times New Roman" pitchFamily="18" charset="0"/>
                          <a:cs typeface="Times New Roman" pitchFamily="18" charset="0"/>
                        </a:rPr>
                        <a:t>15 – 21 ПБ</a:t>
                      </a:r>
                    </a:p>
                  </a:txBody>
                  <a:tcPr/>
                </a:tc>
                <a:tc>
                  <a:txBody>
                    <a:bodyPr/>
                    <a:lstStyle/>
                    <a:p>
                      <a:pPr algn="ctr" fontAlgn="t"/>
                      <a:r>
                        <a:rPr lang="ru-RU" sz="2400" dirty="0">
                          <a:effectLst/>
                          <a:latin typeface="Times New Roman" pitchFamily="18" charset="0"/>
                          <a:cs typeface="Times New Roman" pitchFamily="18" charset="0"/>
                        </a:rPr>
                        <a:t>2 ПБ и более</a:t>
                      </a:r>
                    </a:p>
                  </a:txBody>
                  <a:tcPr/>
                </a:tc>
                <a:tc>
                  <a:txBody>
                    <a:bodyPr/>
                    <a:lstStyle/>
                    <a:p>
                      <a:pPr algn="ctr" fontAlgn="t"/>
                      <a:r>
                        <a:rPr lang="ru-RU" sz="2400" dirty="0">
                          <a:effectLst/>
                          <a:latin typeface="Times New Roman" pitchFamily="18" charset="0"/>
                          <a:cs typeface="Times New Roman" pitchFamily="18" charset="0"/>
                        </a:rPr>
                        <a:t>4</a:t>
                      </a:r>
                    </a:p>
                  </a:txBody>
                  <a:tcPr/>
                </a:tc>
              </a:tr>
              <a:tr h="370840">
                <a:tc>
                  <a:txBody>
                    <a:bodyPr/>
                    <a:lstStyle/>
                    <a:p>
                      <a:pPr algn="ctr" fontAlgn="t"/>
                      <a:r>
                        <a:rPr lang="ru-RU" sz="2400" dirty="0">
                          <a:effectLst/>
                          <a:latin typeface="Times New Roman" pitchFamily="18" charset="0"/>
                          <a:cs typeface="Times New Roman" pitchFamily="18" charset="0"/>
                        </a:rPr>
                        <a:t>15 – 21 ПБ</a:t>
                      </a:r>
                    </a:p>
                  </a:txBody>
                  <a:tcPr/>
                </a:tc>
                <a:tc>
                  <a:txBody>
                    <a:bodyPr/>
                    <a:lstStyle/>
                    <a:p>
                      <a:pPr algn="ctr" fontAlgn="t"/>
                      <a:r>
                        <a:rPr lang="ru-RU" sz="2400" dirty="0">
                          <a:effectLst/>
                          <a:latin typeface="Times New Roman" pitchFamily="18" charset="0"/>
                          <a:cs typeface="Times New Roman" pitchFamily="18" charset="0"/>
                        </a:rPr>
                        <a:t>менее 2 ПБ</a:t>
                      </a:r>
                    </a:p>
                  </a:txBody>
                  <a:tcPr/>
                </a:tc>
                <a:tc>
                  <a:txBody>
                    <a:bodyPr/>
                    <a:lstStyle/>
                    <a:p>
                      <a:pPr algn="ctr" fontAlgn="t"/>
                      <a:r>
                        <a:rPr lang="ru-RU" sz="2400" dirty="0">
                          <a:effectLst/>
                          <a:latin typeface="Times New Roman" pitchFamily="18" charset="0"/>
                          <a:cs typeface="Times New Roman" pitchFamily="18" charset="0"/>
                        </a:rPr>
                        <a:t>3</a:t>
                      </a:r>
                    </a:p>
                  </a:txBody>
                  <a:tcPr/>
                </a:tc>
              </a:tr>
              <a:tr h="370840">
                <a:tc>
                  <a:txBody>
                    <a:bodyPr/>
                    <a:lstStyle/>
                    <a:p>
                      <a:pPr algn="ctr" fontAlgn="t"/>
                      <a:r>
                        <a:rPr lang="ru-RU" sz="2400" dirty="0">
                          <a:effectLst/>
                          <a:latin typeface="Times New Roman" pitchFamily="18" charset="0"/>
                          <a:cs typeface="Times New Roman" pitchFamily="18" charset="0"/>
                        </a:rPr>
                        <a:t>8 – 14 ПБ</a:t>
                      </a:r>
                    </a:p>
                  </a:txBody>
                  <a:tcPr/>
                </a:tc>
                <a:tc>
                  <a:txBody>
                    <a:bodyPr/>
                    <a:lstStyle/>
                    <a:p>
                      <a:pPr algn="ctr" fontAlgn="t"/>
                      <a:r>
                        <a:rPr lang="ru-RU" sz="2400" dirty="0">
                          <a:effectLst/>
                          <a:latin typeface="Times New Roman" pitchFamily="18" charset="0"/>
                          <a:cs typeface="Times New Roman" pitchFamily="18" charset="0"/>
                        </a:rPr>
                        <a:t>2 ПБ и более</a:t>
                      </a:r>
                    </a:p>
                  </a:txBody>
                  <a:tcPr/>
                </a:tc>
                <a:tc>
                  <a:txBody>
                    <a:bodyPr/>
                    <a:lstStyle/>
                    <a:p>
                      <a:pPr algn="ctr" fontAlgn="t"/>
                      <a:r>
                        <a:rPr lang="ru-RU" sz="2400" dirty="0">
                          <a:effectLst/>
                          <a:latin typeface="Times New Roman" pitchFamily="18" charset="0"/>
                          <a:cs typeface="Times New Roman" pitchFamily="18" charset="0"/>
                        </a:rPr>
                        <a:t>3</a:t>
                      </a:r>
                    </a:p>
                  </a:txBody>
                  <a:tcPr/>
                </a:tc>
              </a:tr>
              <a:tr h="370840">
                <a:tc>
                  <a:txBody>
                    <a:bodyPr/>
                    <a:lstStyle/>
                    <a:p>
                      <a:pPr algn="ctr" fontAlgn="t"/>
                      <a:r>
                        <a:rPr lang="ru-RU" sz="2400" dirty="0">
                          <a:effectLst/>
                          <a:latin typeface="Times New Roman" pitchFamily="18" charset="0"/>
                          <a:cs typeface="Times New Roman" pitchFamily="18" charset="0"/>
                        </a:rPr>
                        <a:t>8 – 14 ПБ</a:t>
                      </a:r>
                    </a:p>
                  </a:txBody>
                  <a:tcPr/>
                </a:tc>
                <a:tc>
                  <a:txBody>
                    <a:bodyPr/>
                    <a:lstStyle/>
                    <a:p>
                      <a:pPr algn="ctr" fontAlgn="t"/>
                      <a:r>
                        <a:rPr lang="ru-RU" sz="2400" dirty="0">
                          <a:effectLst/>
                          <a:latin typeface="Times New Roman" pitchFamily="18" charset="0"/>
                          <a:cs typeface="Times New Roman" pitchFamily="18" charset="0"/>
                        </a:rPr>
                        <a:t>менее 2 ПБ</a:t>
                      </a:r>
                    </a:p>
                  </a:txBody>
                  <a:tcPr/>
                </a:tc>
                <a:tc>
                  <a:txBody>
                    <a:bodyPr/>
                    <a:lstStyle/>
                    <a:p>
                      <a:pPr algn="ctr" fontAlgn="t"/>
                      <a:r>
                        <a:rPr lang="ru-RU" sz="2400" dirty="0">
                          <a:effectLst/>
                          <a:latin typeface="Times New Roman" pitchFamily="18" charset="0"/>
                          <a:cs typeface="Times New Roman" pitchFamily="18" charset="0"/>
                        </a:rPr>
                        <a:t>2 (не сдал)</a:t>
                      </a:r>
                    </a:p>
                  </a:txBody>
                  <a:tcPr/>
                </a:tc>
              </a:tr>
              <a:tr h="370840">
                <a:tc>
                  <a:txBody>
                    <a:bodyPr/>
                    <a:lstStyle/>
                    <a:p>
                      <a:pPr algn="ctr" fontAlgn="t"/>
                      <a:r>
                        <a:rPr lang="ru-RU" sz="2400" dirty="0">
                          <a:effectLst/>
                          <a:latin typeface="Times New Roman" pitchFamily="18" charset="0"/>
                          <a:cs typeface="Times New Roman" pitchFamily="18" charset="0"/>
                        </a:rPr>
                        <a:t>0 – 7 ПБ</a:t>
                      </a:r>
                    </a:p>
                  </a:txBody>
                  <a:tcPr/>
                </a:tc>
                <a:tc>
                  <a:txBody>
                    <a:bodyPr/>
                    <a:lstStyle/>
                    <a:p>
                      <a:pPr algn="ctr" fontAlgn="t"/>
                      <a:r>
                        <a:rPr lang="ru-RU" sz="2400">
                          <a:effectLst/>
                          <a:latin typeface="Times New Roman" pitchFamily="18" charset="0"/>
                          <a:cs typeface="Times New Roman" pitchFamily="18" charset="0"/>
                        </a:rPr>
                        <a:t>без уточнений</a:t>
                      </a:r>
                    </a:p>
                  </a:txBody>
                  <a:tcPr/>
                </a:tc>
                <a:tc>
                  <a:txBody>
                    <a:bodyPr/>
                    <a:lstStyle/>
                    <a:p>
                      <a:pPr algn="ctr" fontAlgn="t"/>
                      <a:r>
                        <a:rPr lang="ru-RU" sz="2400" dirty="0">
                          <a:effectLst/>
                          <a:latin typeface="Times New Roman" pitchFamily="18" charset="0"/>
                          <a:cs typeface="Times New Roman" pitchFamily="18" charset="0"/>
                        </a:rPr>
                        <a:t>2 (не сдал)</a:t>
                      </a:r>
                    </a:p>
                  </a:txBody>
                  <a:tcPr/>
                </a:tc>
              </a:tr>
            </a:tbl>
          </a:graphicData>
        </a:graphic>
      </p:graphicFrame>
    </p:spTree>
    <p:extLst>
      <p:ext uri="{BB962C8B-B14F-4D97-AF65-F5344CB8AC3E}">
        <p14:creationId xmlns:p14="http://schemas.microsoft.com/office/powerpoint/2010/main" val="399842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2529923"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Обществознание</a:t>
            </a:r>
            <a:endParaRPr lang="ru-RU" sz="2400" b="1"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502346443"/>
              </p:ext>
            </p:extLst>
          </p:nvPr>
        </p:nvGraphicFramePr>
        <p:xfrm>
          <a:off x="539552" y="1052736"/>
          <a:ext cx="8208912" cy="1097280"/>
        </p:xfrm>
        <a:graphic>
          <a:graphicData uri="http://schemas.openxmlformats.org/drawingml/2006/table">
            <a:tbl>
              <a:tblPr/>
              <a:tblGrid>
                <a:gridCol w="3258792"/>
                <a:gridCol w="1237730"/>
                <a:gridCol w="1233727"/>
                <a:gridCol w="1237730"/>
                <a:gridCol w="1240933"/>
              </a:tblGrid>
              <a:tr h="393065">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4470">
                <a:tc>
                  <a:txBody>
                    <a:bodyPr/>
                    <a:lstStyle/>
                    <a:p>
                      <a:r>
                        <a:rPr lang="ru-RU" sz="2400" dirty="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a:t>
                      </a:r>
                      <a:r>
                        <a:rPr lang="ru-RU" sz="2400" dirty="0" smtClean="0">
                          <a:effectLst/>
                          <a:latin typeface="Times New Roman" pitchFamily="18" charset="0"/>
                          <a:cs typeface="Times New Roman" pitchFamily="18" charset="0"/>
                        </a:rPr>
                        <a:t>13</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14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23</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24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31</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32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37</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605273" y="2339588"/>
            <a:ext cx="1376467"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История</a:t>
            </a:r>
            <a:endParaRPr lang="ru-RU" sz="2400" b="1" dirty="0">
              <a:latin typeface="Times New Roman" pitchFamily="18" charset="0"/>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70544593"/>
              </p:ext>
            </p:extLst>
          </p:nvPr>
        </p:nvGraphicFramePr>
        <p:xfrm>
          <a:off x="605273" y="2801253"/>
          <a:ext cx="8038938" cy="1097280"/>
        </p:xfrm>
        <a:graphic>
          <a:graphicData uri="http://schemas.openxmlformats.org/drawingml/2006/table">
            <a:tbl>
              <a:tblPr/>
              <a:tblGrid>
                <a:gridCol w="3213702"/>
                <a:gridCol w="1206504"/>
                <a:gridCol w="1202602"/>
                <a:gridCol w="1206504"/>
                <a:gridCol w="1209626"/>
              </a:tblGrid>
              <a:tr h="500635">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50317">
                <a:tc>
                  <a:txBody>
                    <a:bodyPr/>
                    <a:lstStyle/>
                    <a:p>
                      <a:r>
                        <a:rPr lang="ru-RU" sz="2400" dirty="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a:t>
                      </a:r>
                      <a:r>
                        <a:rPr lang="ru-RU" sz="2400" dirty="0" smtClean="0">
                          <a:effectLst/>
                          <a:latin typeface="Times New Roman" pitchFamily="18" charset="0"/>
                          <a:cs typeface="Times New Roman" pitchFamily="18" charset="0"/>
                        </a:rPr>
                        <a:t>10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11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20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21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29</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30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37</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TextBox 6"/>
          <p:cNvSpPr txBox="1"/>
          <p:nvPr/>
        </p:nvSpPr>
        <p:spPr>
          <a:xfrm>
            <a:off x="605273" y="4077500"/>
            <a:ext cx="3067443"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Иностранные языки</a:t>
            </a:r>
            <a:endParaRPr lang="ru-RU" sz="2400" b="1" dirty="0">
              <a:latin typeface="Times New Roman" pitchFamily="18" charset="0"/>
              <a:cs typeface="Times New Roman" pitchFamily="18"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3767170317"/>
              </p:ext>
            </p:extLst>
          </p:nvPr>
        </p:nvGraphicFramePr>
        <p:xfrm>
          <a:off x="323529" y="4561298"/>
          <a:ext cx="8352929" cy="1097280"/>
        </p:xfrm>
        <a:graphic>
          <a:graphicData uri="http://schemas.openxmlformats.org/drawingml/2006/table">
            <a:tbl>
              <a:tblPr firstRow="1" bandRow="1">
                <a:tableStyleId>{5940675A-B579-460E-94D1-54222C63F5DA}</a:tableStyleId>
              </a:tblPr>
              <a:tblGrid>
                <a:gridCol w="3384375"/>
                <a:gridCol w="1296144"/>
                <a:gridCol w="1224136"/>
                <a:gridCol w="1224136"/>
                <a:gridCol w="1224138"/>
              </a:tblGrid>
              <a:tr h="399907">
                <a:tc>
                  <a:txBody>
                    <a:bodyPr/>
                    <a:lstStyle/>
                    <a:p>
                      <a:pPr algn="ctr"/>
                      <a:r>
                        <a:rPr lang="ru-RU" sz="2400" dirty="0">
                          <a:effectLst/>
                          <a:latin typeface="Times New Roman" pitchFamily="18" charset="0"/>
                          <a:cs typeface="Times New Roman" pitchFamily="18" charset="0"/>
                        </a:rPr>
                        <a:t>Отметка по пятибалльной шкале</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a:effectLst/>
                          <a:latin typeface="Times New Roman" pitchFamily="18" charset="0"/>
                          <a:cs typeface="Times New Roman" pitchFamily="18" charset="0"/>
                        </a:rPr>
                        <a:t>«2»</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a:effectLst/>
                          <a:latin typeface="Times New Roman" pitchFamily="18" charset="0"/>
                          <a:cs typeface="Times New Roman" pitchFamily="18" charset="0"/>
                        </a:rPr>
                        <a:t>«3»</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a:effectLst/>
                          <a:latin typeface="Times New Roman" pitchFamily="18" charset="0"/>
                          <a:cs typeface="Times New Roman" pitchFamily="18" charset="0"/>
                        </a:rPr>
                        <a:t>«4»</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a:effectLst/>
                          <a:latin typeface="Times New Roman" pitchFamily="18" charset="0"/>
                          <a:cs typeface="Times New Roman" pitchFamily="18" charset="0"/>
                        </a:rPr>
                        <a:t>«5»</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r>
              <a:tr h="236356">
                <a:tc>
                  <a:txBody>
                    <a:bodyPr/>
                    <a:lstStyle/>
                    <a:p>
                      <a:pPr algn="ctr"/>
                      <a:r>
                        <a:rPr lang="ru-RU" sz="2400" dirty="0">
                          <a:effectLst/>
                          <a:latin typeface="Times New Roman" pitchFamily="18" charset="0"/>
                          <a:cs typeface="Times New Roman" pitchFamily="18" charset="0"/>
                        </a:rPr>
                        <a:t>Общий балл</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a:effectLst/>
                          <a:latin typeface="Times New Roman" pitchFamily="18" charset="0"/>
                          <a:cs typeface="Times New Roman" pitchFamily="18" charset="0"/>
                        </a:rPr>
                        <a:t>0 </a:t>
                      </a:r>
                      <a:r>
                        <a:rPr lang="ru-RU" sz="2400" dirty="0" smtClean="0">
                          <a:effectLst/>
                          <a:latin typeface="Times New Roman" pitchFamily="18" charset="0"/>
                          <a:cs typeface="Times New Roman" pitchFamily="18" charset="0"/>
                        </a:rPr>
                        <a:t>-</a:t>
                      </a:r>
                      <a:r>
                        <a:rPr lang="ru-RU" sz="2400" baseline="0" dirty="0" smtClean="0">
                          <a:effectLst/>
                          <a:latin typeface="Times New Roman" pitchFamily="18" charset="0"/>
                          <a:cs typeface="Times New Roman" pitchFamily="18" charset="0"/>
                        </a:rPr>
                        <a:t> 28</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smtClean="0">
                          <a:effectLst/>
                          <a:latin typeface="Times New Roman" pitchFamily="18" charset="0"/>
                          <a:cs typeface="Times New Roman" pitchFamily="18" charset="0"/>
                        </a:rPr>
                        <a:t>29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45</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smtClean="0">
                          <a:effectLst/>
                          <a:latin typeface="Times New Roman" pitchFamily="18" charset="0"/>
                          <a:cs typeface="Times New Roman" pitchFamily="18" charset="0"/>
                        </a:rPr>
                        <a:t>46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57</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c>
                  <a:txBody>
                    <a:bodyPr/>
                    <a:lstStyle/>
                    <a:p>
                      <a:pPr algn="ctr"/>
                      <a:r>
                        <a:rPr lang="ru-RU" sz="2400" dirty="0" smtClean="0">
                          <a:effectLst/>
                          <a:latin typeface="Times New Roman" pitchFamily="18" charset="0"/>
                          <a:cs typeface="Times New Roman" pitchFamily="18" charset="0"/>
                        </a:rPr>
                        <a:t>58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68</a:t>
                      </a:r>
                      <a:endParaRPr lang="ru-RU" sz="2400" dirty="0">
                        <a:solidFill>
                          <a:schemeClr val="tx1"/>
                        </a:solidFill>
                        <a:effectLst/>
                        <a:latin typeface="Times New Roman" pitchFamily="18" charset="0"/>
                        <a:cs typeface="Times New Roman" pitchFamily="18" charset="0"/>
                      </a:endParaRPr>
                    </a:p>
                  </a:txBody>
                  <a:tcPr marL="25400" marR="25400" marT="0" marB="0">
                    <a:solidFill>
                      <a:schemeClr val="bg1"/>
                    </a:solidFill>
                  </a:tcPr>
                </a:tc>
              </a:tr>
            </a:tbl>
          </a:graphicData>
        </a:graphic>
      </p:graphicFrame>
    </p:spTree>
    <p:extLst>
      <p:ext uri="{BB962C8B-B14F-4D97-AF65-F5344CB8AC3E}">
        <p14:creationId xmlns:p14="http://schemas.microsoft.com/office/powerpoint/2010/main" val="2205014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1255600"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Физика</a:t>
            </a:r>
            <a:endParaRPr lang="ru-RU" sz="2400" b="1" dirty="0">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92638992"/>
              </p:ext>
            </p:extLst>
          </p:nvPr>
        </p:nvGraphicFramePr>
        <p:xfrm>
          <a:off x="467544" y="980728"/>
          <a:ext cx="8424936" cy="1097280"/>
        </p:xfrm>
        <a:graphic>
          <a:graphicData uri="http://schemas.openxmlformats.org/drawingml/2006/table">
            <a:tbl>
              <a:tblPr/>
              <a:tblGrid>
                <a:gridCol w="3368011"/>
                <a:gridCol w="1264436"/>
                <a:gridCol w="1260346"/>
                <a:gridCol w="1264436"/>
                <a:gridCol w="1267707"/>
              </a:tblGrid>
              <a:tr h="393065">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7010">
                <a:tc>
                  <a:txBody>
                    <a:bodyPr/>
                    <a:lstStyle/>
                    <a:p>
                      <a:r>
                        <a:rPr lang="ru-RU" sz="2400" dirty="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a:t>
                      </a:r>
                      <a:r>
                        <a:rPr lang="ru-RU" sz="2400" dirty="0" smtClean="0">
                          <a:effectLst/>
                          <a:latin typeface="Times New Roman" pitchFamily="18" charset="0"/>
                          <a:cs typeface="Times New Roman" pitchFamily="18" charset="0"/>
                        </a:rPr>
                        <a:t>10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11- 22</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23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34</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35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45</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TextBox 3"/>
          <p:cNvSpPr txBox="1"/>
          <p:nvPr/>
        </p:nvSpPr>
        <p:spPr>
          <a:xfrm>
            <a:off x="511080" y="2204864"/>
            <a:ext cx="1140056"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Химия</a:t>
            </a:r>
            <a:endParaRPr lang="ru-RU" sz="2400" b="1" dirty="0">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113481664"/>
              </p:ext>
            </p:extLst>
          </p:nvPr>
        </p:nvGraphicFramePr>
        <p:xfrm>
          <a:off x="395537" y="2810545"/>
          <a:ext cx="8424935" cy="1097280"/>
        </p:xfrm>
        <a:graphic>
          <a:graphicData uri="http://schemas.openxmlformats.org/drawingml/2006/table">
            <a:tbl>
              <a:tblPr/>
              <a:tblGrid>
                <a:gridCol w="3368011"/>
                <a:gridCol w="1264435"/>
                <a:gridCol w="1260347"/>
                <a:gridCol w="1264435"/>
                <a:gridCol w="1267707"/>
              </a:tblGrid>
              <a:tr h="393065">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7010">
                <a:tc>
                  <a:txBody>
                    <a:bodyPr/>
                    <a:lstStyle/>
                    <a:p>
                      <a:r>
                        <a:rPr lang="ru-RU" sz="240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a:t>
                      </a:r>
                      <a:r>
                        <a:rPr lang="ru-RU" sz="2400" dirty="0" smtClean="0">
                          <a:effectLst/>
                          <a:latin typeface="Times New Roman" pitchFamily="18" charset="0"/>
                          <a:cs typeface="Times New Roman" pitchFamily="18" charset="0"/>
                        </a:rPr>
                        <a:t>9</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10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20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21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31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40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 name="TextBox 5"/>
          <p:cNvSpPr txBox="1"/>
          <p:nvPr/>
        </p:nvSpPr>
        <p:spPr>
          <a:xfrm>
            <a:off x="621458" y="3988075"/>
            <a:ext cx="1527149"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Биология</a:t>
            </a:r>
            <a:endParaRPr lang="ru-RU" sz="2400" b="1" dirty="0">
              <a:latin typeface="Times New Roman" pitchFamily="18" charset="0"/>
              <a:cs typeface="Times New Roman"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78522133"/>
              </p:ext>
            </p:extLst>
          </p:nvPr>
        </p:nvGraphicFramePr>
        <p:xfrm>
          <a:off x="406200" y="4426892"/>
          <a:ext cx="8424935" cy="1097280"/>
        </p:xfrm>
        <a:graphic>
          <a:graphicData uri="http://schemas.openxmlformats.org/drawingml/2006/table">
            <a:tbl>
              <a:tblPr/>
              <a:tblGrid>
                <a:gridCol w="3368012"/>
                <a:gridCol w="1260346"/>
                <a:gridCol w="1264435"/>
                <a:gridCol w="1264435"/>
                <a:gridCol w="1267707"/>
              </a:tblGrid>
              <a:tr h="669205">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4602">
                <a:tc>
                  <a:txBody>
                    <a:bodyPr/>
                    <a:lstStyle/>
                    <a:p>
                      <a:r>
                        <a:rPr lang="ru-RU" sz="2400" dirty="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0 - 12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13 - </a:t>
                      </a:r>
                      <a:r>
                        <a:rPr lang="ru-RU" sz="2400" dirty="0" smtClean="0">
                          <a:effectLst/>
                          <a:latin typeface="Times New Roman" pitchFamily="18" charset="0"/>
                          <a:cs typeface="Times New Roman" pitchFamily="18" charset="0"/>
                        </a:rPr>
                        <a:t>24</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25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35</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36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45</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8" name="Прямоугольник 7"/>
          <p:cNvSpPr/>
          <p:nvPr/>
        </p:nvSpPr>
        <p:spPr>
          <a:xfrm>
            <a:off x="395536" y="5657671"/>
            <a:ext cx="8414271" cy="646331"/>
          </a:xfrm>
          <a:prstGeom prst="rect">
            <a:avLst/>
          </a:prstGeom>
        </p:spPr>
        <p:txBody>
          <a:bodyPr wrap="square">
            <a:spAutoFit/>
          </a:bodyPr>
          <a:lstStyle/>
          <a:p>
            <a:r>
              <a:rPr lang="ru-RU" b="1" dirty="0">
                <a:solidFill>
                  <a:srgbClr val="FF0000"/>
                </a:solidFill>
                <a:latin typeface="Times New Roman" pitchFamily="18" charset="0"/>
                <a:cs typeface="Times New Roman" pitchFamily="18" charset="0"/>
              </a:rPr>
              <a:t>Важно! В оценивании ОГЭ по биологии произошли изменения, поэтому какой именно будет шкала перевода для экзамена 2023 года, </a:t>
            </a:r>
            <a:r>
              <a:rPr lang="ru-RU" b="1" dirty="0" smtClean="0">
                <a:solidFill>
                  <a:srgbClr val="FF0000"/>
                </a:solidFill>
                <a:latin typeface="Times New Roman" pitchFamily="18" charset="0"/>
                <a:cs typeface="Times New Roman" pitchFamily="18" charset="0"/>
              </a:rPr>
              <a:t>пока не известно</a:t>
            </a:r>
            <a:endParaRPr lang="ru-RU"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885206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1100" y="620688"/>
            <a:ext cx="7704856" cy="4893647"/>
          </a:xfrm>
          <a:prstGeom prst="rect">
            <a:avLst/>
          </a:prstGeom>
        </p:spPr>
        <p:txBody>
          <a:bodyPr wrap="square">
            <a:spAutoFit/>
          </a:bodyPr>
          <a:lstStyle/>
          <a:p>
            <a:pPr algn="just"/>
            <a:r>
              <a:rPr lang="ru-RU" sz="2400" dirty="0">
                <a:latin typeface="Times New Roman" pitchFamily="18" charset="0"/>
                <a:cs typeface="Times New Roman" pitchFamily="18" charset="0"/>
              </a:rPr>
              <a:t>В документе, размещенном на сайте ФИПИ (fipi.ru), анонсированы такие нововведения в экзамене по биологии: </a:t>
            </a:r>
            <a:endParaRPr lang="ru-RU" sz="2400" dirty="0" smtClean="0">
              <a:latin typeface="Times New Roman" pitchFamily="18" charset="0"/>
              <a:cs typeface="Times New Roman" pitchFamily="18" charset="0"/>
            </a:endParaRPr>
          </a:p>
          <a:p>
            <a:pPr marL="342900" indent="-342900" algn="just">
              <a:buFont typeface="Arial" pitchFamily="34" charset="0"/>
              <a:buChar char="•"/>
            </a:pPr>
            <a:r>
              <a:rPr lang="ru-RU" sz="2400" dirty="0" smtClean="0">
                <a:latin typeface="Times New Roman" pitchFamily="18" charset="0"/>
                <a:cs typeface="Times New Roman" pitchFamily="18" charset="0"/>
              </a:rPr>
              <a:t>уменьшенное </a:t>
            </a:r>
            <a:r>
              <a:rPr lang="ru-RU" sz="2400" dirty="0">
                <a:latin typeface="Times New Roman" pitchFamily="18" charset="0"/>
                <a:cs typeface="Times New Roman" pitchFamily="18" charset="0"/>
              </a:rPr>
              <a:t>в сравнении с прошлым годом количество вопросов (26 в 2023 году вместо 29 в 2022); </a:t>
            </a:r>
            <a:endParaRPr lang="ru-RU" sz="2400" dirty="0" smtClean="0">
              <a:latin typeface="Times New Roman" pitchFamily="18" charset="0"/>
              <a:cs typeface="Times New Roman" pitchFamily="18" charset="0"/>
            </a:endParaRPr>
          </a:p>
          <a:p>
            <a:pPr marL="342900" indent="-342900" algn="just">
              <a:buFont typeface="Arial" pitchFamily="34" charset="0"/>
              <a:buChar char="•"/>
            </a:pPr>
            <a:r>
              <a:rPr lang="ru-RU" sz="2400" dirty="0" smtClean="0">
                <a:latin typeface="Times New Roman" pitchFamily="18" charset="0"/>
                <a:cs typeface="Times New Roman" pitchFamily="18" charset="0"/>
              </a:rPr>
              <a:t>новый </a:t>
            </a:r>
            <a:r>
              <a:rPr lang="ru-RU" sz="2400" dirty="0">
                <a:latin typeface="Times New Roman" pitchFamily="18" charset="0"/>
                <a:cs typeface="Times New Roman" pitchFamily="18" charset="0"/>
              </a:rPr>
              <a:t>максимальный ПБ (48 в 2023 году вместо 45 в 2022); </a:t>
            </a:r>
            <a:endParaRPr lang="ru-RU" sz="2400" dirty="0" smtClean="0">
              <a:latin typeface="Times New Roman" pitchFamily="18" charset="0"/>
              <a:cs typeface="Times New Roman" pitchFamily="18" charset="0"/>
            </a:endParaRPr>
          </a:p>
          <a:p>
            <a:pPr marL="342900" indent="-342900" algn="just">
              <a:buFont typeface="Arial" pitchFamily="34" charset="0"/>
              <a:buChar char="•"/>
            </a:pPr>
            <a:r>
              <a:rPr lang="ru-RU" sz="2400" dirty="0" smtClean="0">
                <a:latin typeface="Times New Roman" pitchFamily="18" charset="0"/>
                <a:cs typeface="Times New Roman" pitchFamily="18" charset="0"/>
              </a:rPr>
              <a:t>перемещение </a:t>
            </a:r>
            <a:r>
              <a:rPr lang="ru-RU" sz="2400" dirty="0">
                <a:latin typeface="Times New Roman" pitchFamily="18" charset="0"/>
                <a:cs typeface="Times New Roman" pitchFamily="18" charset="0"/>
              </a:rPr>
              <a:t>отдельных вопросов на иные позиции в </a:t>
            </a:r>
            <a:r>
              <a:rPr lang="ru-RU" sz="2400" dirty="0" err="1">
                <a:latin typeface="Times New Roman" pitchFamily="18" charset="0"/>
                <a:cs typeface="Times New Roman" pitchFamily="18" charset="0"/>
              </a:rPr>
              <a:t>КИМе</a:t>
            </a:r>
            <a:r>
              <a:rPr lang="ru-RU" sz="2400" dirty="0">
                <a:latin typeface="Times New Roman" pitchFamily="18" charset="0"/>
                <a:cs typeface="Times New Roman" pitchFamily="18" charset="0"/>
              </a:rPr>
              <a:t> нового сезона; </a:t>
            </a:r>
            <a:endParaRPr lang="ru-RU" sz="2400" dirty="0" smtClean="0">
              <a:latin typeface="Times New Roman" pitchFamily="18" charset="0"/>
              <a:cs typeface="Times New Roman" pitchFamily="18" charset="0"/>
            </a:endParaRPr>
          </a:p>
          <a:p>
            <a:pPr marL="342900" indent="-342900" algn="just">
              <a:buFont typeface="Arial" pitchFamily="34" charset="0"/>
              <a:buChar char="•"/>
            </a:pPr>
            <a:r>
              <a:rPr lang="ru-RU" sz="2400" dirty="0" smtClean="0">
                <a:latin typeface="Times New Roman" pitchFamily="18" charset="0"/>
                <a:cs typeface="Times New Roman" pitchFamily="18" charset="0"/>
              </a:rPr>
              <a:t>несколько </a:t>
            </a:r>
            <a:r>
              <a:rPr lang="ru-RU" sz="2400" dirty="0">
                <a:latin typeface="Times New Roman" pitchFamily="18" charset="0"/>
                <a:cs typeface="Times New Roman" pitchFamily="18" charset="0"/>
              </a:rPr>
              <a:t>совершенно новых заданий из числа апробированных в 2020 году; </a:t>
            </a:r>
            <a:endParaRPr lang="ru-RU" sz="2400" dirty="0" smtClean="0">
              <a:latin typeface="Times New Roman" pitchFamily="18" charset="0"/>
              <a:cs typeface="Times New Roman" pitchFamily="18" charset="0"/>
            </a:endParaRPr>
          </a:p>
          <a:p>
            <a:pPr marL="342900" indent="-342900" algn="just">
              <a:buFont typeface="Arial" pitchFamily="34" charset="0"/>
              <a:buChar char="•"/>
            </a:pPr>
            <a:r>
              <a:rPr lang="ru-RU" sz="2400" dirty="0" smtClean="0">
                <a:latin typeface="Times New Roman" pitchFamily="18" charset="0"/>
                <a:cs typeface="Times New Roman" pitchFamily="18" charset="0"/>
              </a:rPr>
              <a:t>приближение </a:t>
            </a:r>
            <a:r>
              <a:rPr lang="ru-RU" sz="2400" dirty="0">
                <a:latin typeface="Times New Roman" pitchFamily="18" charset="0"/>
                <a:cs typeface="Times New Roman" pitchFamily="18" charset="0"/>
              </a:rPr>
              <a:t>задания №21 к формату ЕГЭ.... </a:t>
            </a:r>
          </a:p>
        </p:txBody>
      </p:sp>
    </p:spTree>
    <p:extLst>
      <p:ext uri="{BB962C8B-B14F-4D97-AF65-F5344CB8AC3E}">
        <p14:creationId xmlns:p14="http://schemas.microsoft.com/office/powerpoint/2010/main" val="3653313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260648"/>
            <a:ext cx="2144946"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Информатика</a:t>
            </a:r>
            <a:endParaRPr lang="ru-RU" sz="2400" b="1" dirty="0">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935129702"/>
              </p:ext>
            </p:extLst>
          </p:nvPr>
        </p:nvGraphicFramePr>
        <p:xfrm>
          <a:off x="467544" y="836712"/>
          <a:ext cx="8280920" cy="1301439"/>
        </p:xfrm>
        <a:graphic>
          <a:graphicData uri="http://schemas.openxmlformats.org/drawingml/2006/table">
            <a:tbl>
              <a:tblPr/>
              <a:tblGrid>
                <a:gridCol w="3310439"/>
                <a:gridCol w="1238802"/>
                <a:gridCol w="1242821"/>
                <a:gridCol w="1242821"/>
                <a:gridCol w="1246037"/>
              </a:tblGrid>
              <a:tr h="720080">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9919">
                <a:tc>
                  <a:txBody>
                    <a:bodyPr/>
                    <a:lstStyle/>
                    <a:p>
                      <a:r>
                        <a:rPr lang="ru-RU" sz="240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5 - </a:t>
                      </a:r>
                      <a:r>
                        <a:rPr lang="ru-RU" sz="2400" dirty="0" smtClean="0">
                          <a:effectLst/>
                          <a:latin typeface="Times New Roman" pitchFamily="18" charset="0"/>
                          <a:cs typeface="Times New Roman" pitchFamily="18" charset="0"/>
                        </a:rPr>
                        <a:t>10</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11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15</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16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19</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TextBox 3"/>
          <p:cNvSpPr txBox="1"/>
          <p:nvPr/>
        </p:nvSpPr>
        <p:spPr>
          <a:xfrm>
            <a:off x="539552" y="2420888"/>
            <a:ext cx="1669624" cy="461665"/>
          </a:xfrm>
          <a:prstGeom prst="rect">
            <a:avLst/>
          </a:prstGeom>
          <a:noFill/>
        </p:spPr>
        <p:txBody>
          <a:bodyPr wrap="none" rtlCol="0">
            <a:spAutoFit/>
          </a:bodyPr>
          <a:lstStyle/>
          <a:p>
            <a:r>
              <a:rPr lang="ru-RU" sz="2400" b="1" dirty="0" smtClean="0">
                <a:latin typeface="Times New Roman" pitchFamily="18" charset="0"/>
                <a:cs typeface="Times New Roman" pitchFamily="18" charset="0"/>
              </a:rPr>
              <a:t>География</a:t>
            </a:r>
            <a:endParaRPr lang="ru-RU" sz="2400" b="1" dirty="0">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447074735"/>
              </p:ext>
            </p:extLst>
          </p:nvPr>
        </p:nvGraphicFramePr>
        <p:xfrm>
          <a:off x="539552" y="2882553"/>
          <a:ext cx="8210759" cy="1097280"/>
        </p:xfrm>
        <a:graphic>
          <a:graphicData uri="http://schemas.openxmlformats.org/drawingml/2006/table">
            <a:tbl>
              <a:tblPr/>
              <a:tblGrid>
                <a:gridCol w="3282391"/>
                <a:gridCol w="1228306"/>
                <a:gridCol w="1232291"/>
                <a:gridCol w="1232291"/>
                <a:gridCol w="1235480"/>
              </a:tblGrid>
              <a:tr h="393065">
                <a:tc>
                  <a:txBody>
                    <a:bodyPr/>
                    <a:lstStyle/>
                    <a:p>
                      <a:r>
                        <a:rPr lang="ru-RU" sz="2400" dirty="0">
                          <a:effectLst/>
                          <a:latin typeface="Times New Roman" pitchFamily="18" charset="0"/>
                          <a:cs typeface="Times New Roman" pitchFamily="18" charset="0"/>
                        </a:rPr>
                        <a:t>Отметка по пятибалльной шкале</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«2»</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«3»</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«4»</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a:effectLst/>
                          <a:latin typeface="Times New Roman" pitchFamily="18" charset="0"/>
                          <a:cs typeface="Times New Roman" pitchFamily="18" charset="0"/>
                        </a:rPr>
                        <a:t>«5»</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4470">
                <a:tc>
                  <a:txBody>
                    <a:bodyPr/>
                    <a:lstStyle/>
                    <a:p>
                      <a:r>
                        <a:rPr lang="ru-RU" sz="2400">
                          <a:effectLst/>
                          <a:latin typeface="Times New Roman" pitchFamily="18" charset="0"/>
                          <a:cs typeface="Times New Roman" pitchFamily="18" charset="0"/>
                        </a:rPr>
                        <a:t>Общий балл</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0 - 11</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a:effectLst/>
                          <a:latin typeface="Times New Roman" pitchFamily="18" charset="0"/>
                          <a:cs typeface="Times New Roman" pitchFamily="18" charset="0"/>
                        </a:rPr>
                        <a:t>12 - </a:t>
                      </a:r>
                      <a:r>
                        <a:rPr lang="ru-RU" sz="2400" dirty="0" smtClean="0">
                          <a:effectLst/>
                          <a:latin typeface="Times New Roman" pitchFamily="18" charset="0"/>
                          <a:cs typeface="Times New Roman" pitchFamily="18" charset="0"/>
                        </a:rPr>
                        <a:t>18</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19 </a:t>
                      </a:r>
                      <a:r>
                        <a:rPr lang="ru-RU" sz="2400" dirty="0">
                          <a:effectLst/>
                          <a:latin typeface="Times New Roman" pitchFamily="18" charset="0"/>
                          <a:cs typeface="Times New Roman" pitchFamily="18" charset="0"/>
                        </a:rPr>
                        <a:t>- 26</a:t>
                      </a: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ru-RU" sz="2400" dirty="0" smtClean="0">
                          <a:effectLst/>
                          <a:latin typeface="Times New Roman" pitchFamily="18" charset="0"/>
                          <a:cs typeface="Times New Roman" pitchFamily="18" charset="0"/>
                        </a:rPr>
                        <a:t>26 </a:t>
                      </a:r>
                      <a:r>
                        <a:rPr lang="ru-RU" sz="2400" dirty="0">
                          <a:effectLst/>
                          <a:latin typeface="Times New Roman" pitchFamily="18" charset="0"/>
                          <a:cs typeface="Times New Roman" pitchFamily="18" charset="0"/>
                        </a:rPr>
                        <a:t>- </a:t>
                      </a:r>
                      <a:r>
                        <a:rPr lang="ru-RU" sz="2400" dirty="0" smtClean="0">
                          <a:effectLst/>
                          <a:latin typeface="Times New Roman" pitchFamily="18" charset="0"/>
                          <a:cs typeface="Times New Roman" pitchFamily="18" charset="0"/>
                        </a:rPr>
                        <a:t>31</a:t>
                      </a:r>
                      <a:endParaRPr lang="ru-RU" sz="2400" dirty="0">
                        <a:effectLst/>
                        <a:latin typeface="Times New Roman" pitchFamily="18" charset="0"/>
                        <a:cs typeface="Times New Roman" pitchFamily="18" charset="0"/>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62678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6266" y="620688"/>
            <a:ext cx="7992888" cy="3046988"/>
          </a:xfrm>
          <a:prstGeom prst="rect">
            <a:avLst/>
          </a:prstGeom>
        </p:spPr>
        <p:txBody>
          <a:bodyPr wrap="square">
            <a:spAutoFit/>
          </a:bodyPr>
          <a:lstStyle/>
          <a:p>
            <a:pPr algn="just"/>
            <a:r>
              <a:rPr lang="ru-RU" sz="2400" b="1" dirty="0">
                <a:latin typeface="Times New Roman" pitchFamily="18" charset="0"/>
                <a:cs typeface="Times New Roman" pitchFamily="18" charset="0"/>
              </a:rPr>
              <a:t>Государственная итоговая аттестация по образовательным программам основного общего образования (ГИА) проводится в целях определения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 основного общего образования.</a:t>
            </a:r>
          </a:p>
        </p:txBody>
      </p:sp>
    </p:spTree>
    <p:extLst>
      <p:ext uri="{BB962C8B-B14F-4D97-AF65-F5344CB8AC3E}">
        <p14:creationId xmlns:p14="http://schemas.microsoft.com/office/powerpoint/2010/main" val="3570854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443841"/>
            <a:ext cx="8064896" cy="3785652"/>
          </a:xfrm>
          <a:prstGeom prst="rect">
            <a:avLst/>
          </a:prstGeom>
        </p:spPr>
        <p:txBody>
          <a:bodyPr wrap="square">
            <a:spAutoFit/>
          </a:bodyPr>
          <a:lstStyle/>
          <a:p>
            <a:r>
              <a:rPr lang="ru-RU" sz="2400" b="1" i="1" dirty="0">
                <a:latin typeface="Times New Roman" pitchFamily="18" charset="0"/>
                <a:cs typeface="Times New Roman" pitchFamily="18" charset="0"/>
              </a:rPr>
              <a:t>Обработка и проверка экзаменационных работ занимают не более десяти календарных дней.</a:t>
            </a:r>
          </a:p>
          <a:p>
            <a:endParaRPr lang="ru-RU" sz="2400" b="1" i="1" dirty="0">
              <a:latin typeface="Times New Roman" pitchFamily="18" charset="0"/>
              <a:cs typeface="Times New Roman" pitchFamily="18" charset="0"/>
            </a:endParaRPr>
          </a:p>
          <a:p>
            <a:pPr algn="just"/>
            <a:r>
              <a:rPr lang="ru-RU" sz="2400" b="1" i="1" dirty="0">
                <a:latin typeface="Times New Roman" pitchFamily="18" charset="0"/>
                <a:cs typeface="Times New Roman" pitchFamily="18" charset="0"/>
              </a:rPr>
              <a:t>Ознакомление участников ГИА с полученными ими результатами по общеобразовательному предмету осуществляется </a:t>
            </a:r>
          </a:p>
          <a:p>
            <a:pPr algn="just"/>
            <a:r>
              <a:rPr lang="ru-RU" sz="2400" b="1" i="1" dirty="0">
                <a:latin typeface="Times New Roman" pitchFamily="18" charset="0"/>
                <a:cs typeface="Times New Roman" pitchFamily="18" charset="0"/>
              </a:rPr>
              <a:t>В течение одного рабочего дня со дня их передачи в ОО.</a:t>
            </a:r>
            <a:br>
              <a:rPr lang="ru-RU" sz="2400" b="1" i="1" dirty="0">
                <a:latin typeface="Times New Roman" pitchFamily="18" charset="0"/>
                <a:cs typeface="Times New Roman" pitchFamily="18" charset="0"/>
              </a:rPr>
            </a:br>
            <a:endParaRPr lang="ru-RU" sz="2400" b="1" i="1" dirty="0">
              <a:latin typeface="Times New Roman" pitchFamily="18" charset="0"/>
              <a:cs typeface="Times New Roman" pitchFamily="18" charset="0"/>
            </a:endParaRPr>
          </a:p>
          <a:p>
            <a:pPr algn="just"/>
            <a:r>
              <a:rPr lang="ru-RU" sz="2400" b="1" i="1" dirty="0">
                <a:latin typeface="Times New Roman" pitchFamily="18" charset="0"/>
                <a:cs typeface="Times New Roman" pitchFamily="18" charset="0"/>
              </a:rPr>
              <a:t>Указанный день считается официальным днем объявления результатов.</a:t>
            </a:r>
          </a:p>
        </p:txBody>
      </p:sp>
    </p:spTree>
    <p:extLst>
      <p:ext uri="{BB962C8B-B14F-4D97-AF65-F5344CB8AC3E}">
        <p14:creationId xmlns:p14="http://schemas.microsoft.com/office/powerpoint/2010/main" val="915282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908720"/>
            <a:ext cx="7992888" cy="4893647"/>
          </a:xfrm>
          <a:prstGeom prst="rect">
            <a:avLst/>
          </a:prstGeom>
        </p:spPr>
        <p:txBody>
          <a:bodyPr wrap="square">
            <a:spAutoFit/>
          </a:bodyPr>
          <a:lstStyle/>
          <a:p>
            <a:pPr algn="just"/>
            <a:r>
              <a:rPr lang="ru-RU" sz="2400" dirty="0">
                <a:latin typeface="Times New Roman" pitchFamily="18" charset="0"/>
                <a:cs typeface="Times New Roman" pitchFamily="18" charset="0"/>
              </a:rPr>
              <a:t>Познакомиться с нормативными документами более подробно можно на сайте школы в разделе «Государственная итоговая аттестация» вкладка «ГИА</a:t>
            </a:r>
            <a:r>
              <a:rPr lang="ru-RU" sz="2400" dirty="0" smtClean="0">
                <a:latin typeface="Times New Roman" pitchFamily="18" charset="0"/>
                <a:cs typeface="Times New Roman" pitchFamily="18" charset="0"/>
              </a:rPr>
              <a:t>»</a:t>
            </a:r>
          </a:p>
          <a:p>
            <a:pPr algn="just"/>
            <a:endParaRPr lang="ru-RU" sz="2400" dirty="0" smtClean="0">
              <a:latin typeface="Times New Roman" pitchFamily="18" charset="0"/>
              <a:cs typeface="Times New Roman" pitchFamily="18" charset="0"/>
              <a:hlinkClick r:id="rId2"/>
            </a:endParaRPr>
          </a:p>
          <a:p>
            <a:pPr algn="just"/>
            <a:r>
              <a:rPr lang="en-US" sz="2400" dirty="0">
                <a:latin typeface="Times New Roman" pitchFamily="18" charset="0"/>
                <a:cs typeface="Times New Roman" pitchFamily="18" charset="0"/>
                <a:hlinkClick r:id="rId3"/>
              </a:rPr>
              <a:t>https://schoolno2.gosuslugi.ru/glavnoe/gosudarstvennaya-itogovaya-attestatsiya</a:t>
            </a:r>
            <a:r>
              <a:rPr lang="en-US" sz="2400" dirty="0" smtClean="0">
                <a:latin typeface="Times New Roman" pitchFamily="18" charset="0"/>
                <a:cs typeface="Times New Roman" pitchFamily="18" charset="0"/>
                <a:hlinkClick r:id="rId3"/>
              </a:rPr>
              <a:t>/</a:t>
            </a:r>
            <a:endParaRPr lang="ru-RU"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На сайте Федеральной службы по надзору в сфере </a:t>
            </a:r>
            <a:r>
              <a:rPr lang="ru-RU" sz="2400" dirty="0" smtClean="0">
                <a:latin typeface="Times New Roman" pitchFamily="18" charset="0"/>
                <a:cs typeface="Times New Roman" pitchFamily="18" charset="0"/>
              </a:rPr>
              <a:t>образования</a:t>
            </a:r>
          </a:p>
          <a:p>
            <a:pPr algn="just"/>
            <a:endParaRPr lang="ru-RU"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hlinkClick r:id="rId4"/>
              </a:rPr>
              <a:t>https://obrnadzor.gov.ru/gia/gia-9</a:t>
            </a:r>
            <a:r>
              <a:rPr lang="en-US" sz="2400" dirty="0" smtClean="0">
                <a:latin typeface="Times New Roman" pitchFamily="18" charset="0"/>
                <a:cs typeface="Times New Roman" pitchFamily="18" charset="0"/>
                <a:hlinkClick r:id="rId4"/>
              </a:rPr>
              <a:t>/</a:t>
            </a:r>
            <a:endParaRPr lang="ru-RU"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321176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260648"/>
            <a:ext cx="6624736" cy="523220"/>
          </a:xfrm>
          <a:prstGeom prst="rect">
            <a:avLst/>
          </a:prstGeom>
        </p:spPr>
        <p:txBody>
          <a:bodyPr wrap="squar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latin typeface="Times New Roman" pitchFamily="18" charset="0"/>
                <a:cs typeface="Times New Roman" pitchFamily="18" charset="0"/>
              </a:rPr>
              <a:t>Формы проведения ГИА</a:t>
            </a:r>
          </a:p>
        </p:txBody>
      </p:sp>
      <p:sp>
        <p:nvSpPr>
          <p:cNvPr id="3" name="Прямоугольник 2"/>
          <p:cNvSpPr/>
          <p:nvPr/>
        </p:nvSpPr>
        <p:spPr>
          <a:xfrm>
            <a:off x="181603" y="783868"/>
            <a:ext cx="8784976" cy="4893647"/>
          </a:xfrm>
          <a:prstGeom prst="rect">
            <a:avLst/>
          </a:prstGeom>
        </p:spPr>
        <p:txBody>
          <a:bodyPr wrap="square">
            <a:spAutoFit/>
          </a:bodyPr>
          <a:lstStyle/>
          <a:p>
            <a:r>
              <a:rPr lang="ru-RU" sz="2400" b="1" dirty="0">
                <a:latin typeface="Times New Roman" pitchFamily="18" charset="0"/>
                <a:cs typeface="Times New Roman" pitchFamily="18" charset="0"/>
              </a:rPr>
              <a:t>в форме основного государственного экзамена (ОГЭ) </a:t>
            </a:r>
            <a:r>
              <a:rPr lang="ru-RU" sz="2400" dirty="0">
                <a:latin typeface="Times New Roman" pitchFamily="18" charset="0"/>
                <a:cs typeface="Times New Roman" pitchFamily="18" charset="0"/>
              </a:rPr>
              <a:t>с использованием контрольных измерительных материалов, представляющих собой комплексы заданий стандартизированной формы (КИМ), — для обучающихся образовательных организаций, </a:t>
            </a:r>
            <a:r>
              <a:rPr lang="ru-RU" sz="2400" dirty="0" smtClean="0">
                <a:latin typeface="Times New Roman" pitchFamily="18" charset="0"/>
                <a:cs typeface="Times New Roman" pitchFamily="18" charset="0"/>
              </a:rPr>
              <a:t>допущенных </a:t>
            </a:r>
            <a:r>
              <a:rPr lang="ru-RU" sz="2400" dirty="0">
                <a:latin typeface="Times New Roman" pitchFamily="18" charset="0"/>
                <a:cs typeface="Times New Roman" pitchFamily="18" charset="0"/>
              </a:rPr>
              <a:t>в текущем году к ГИА;</a:t>
            </a:r>
          </a:p>
          <a:p>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в </a:t>
            </a:r>
            <a:r>
              <a:rPr lang="ru-RU" sz="2400" b="1" dirty="0">
                <a:latin typeface="Times New Roman" pitchFamily="18" charset="0"/>
                <a:cs typeface="Times New Roman" pitchFamily="18" charset="0"/>
              </a:rPr>
              <a:t>форме государственного выпускного экзамена (ГВЭ) </a:t>
            </a:r>
            <a:r>
              <a:rPr lang="ru-RU" sz="2400" dirty="0">
                <a:latin typeface="Times New Roman" pitchFamily="18" charset="0"/>
                <a:cs typeface="Times New Roman" pitchFamily="18" charset="0"/>
              </a:rPr>
              <a:t>с использованием текстов, тем, заданий, билетов — для обучающихся, осваивающих образовательные программы основного общего образования </a:t>
            </a:r>
            <a:r>
              <a:rPr lang="ru-RU" sz="2400" dirty="0" smtClean="0">
                <a:latin typeface="Times New Roman" pitchFamily="18" charset="0"/>
                <a:cs typeface="Times New Roman" pitchFamily="18" charset="0"/>
              </a:rPr>
              <a:t> для </a:t>
            </a:r>
            <a:r>
              <a:rPr lang="ru-RU" sz="2400" dirty="0">
                <a:latin typeface="Times New Roman" pitchFamily="18" charset="0"/>
                <a:cs typeface="Times New Roman" pitchFamily="18" charset="0"/>
              </a:rPr>
              <a:t>обучающихся с ограниченными возможностями здоровья, обучающихся — детей-инвалидов и инвалидов, осваивающих образовательные программы основного общего образования;</a:t>
            </a:r>
          </a:p>
        </p:txBody>
      </p:sp>
    </p:spTree>
    <p:extLst>
      <p:ext uri="{BB962C8B-B14F-4D97-AF65-F5344CB8AC3E}">
        <p14:creationId xmlns:p14="http://schemas.microsoft.com/office/powerpoint/2010/main" val="427282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25224" y="260648"/>
            <a:ext cx="3427541" cy="584775"/>
          </a:xfrm>
          <a:prstGeom prst="rect">
            <a:avLst/>
          </a:prstGeom>
        </p:spPr>
        <p:txBody>
          <a:bodyPr wrap="none">
            <a:spAutoFit/>
          </a:bodyPr>
          <a:lstStyle/>
          <a:p>
            <a:pPr algn="ctr"/>
            <a:r>
              <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Участники  ГИА</a:t>
            </a:r>
          </a:p>
        </p:txBody>
      </p:sp>
      <p:sp>
        <p:nvSpPr>
          <p:cNvPr id="3" name="Прямоугольник 2"/>
          <p:cNvSpPr/>
          <p:nvPr/>
        </p:nvSpPr>
        <p:spPr>
          <a:xfrm>
            <a:off x="323528" y="1305342"/>
            <a:ext cx="8496944" cy="4154984"/>
          </a:xfrm>
          <a:prstGeom prst="rect">
            <a:avLst/>
          </a:prstGeom>
        </p:spPr>
        <p:txBody>
          <a:bodyPr wrap="square">
            <a:spAutoFit/>
          </a:bodyPr>
          <a:lstStyle/>
          <a:p>
            <a:pPr algn="just"/>
            <a:r>
              <a:rPr lang="ru-RU" sz="2400" b="1" dirty="0">
                <a:latin typeface="Times New Roman" pitchFamily="18" charset="0"/>
                <a:cs typeface="Times New Roman" pitchFamily="18" charset="0"/>
              </a:rPr>
              <a:t>К ГИА допускаются обучающиеся, не имеющие академической задолженности и в полном объеме выполнившие учебный план (имеющие годовые отметки  по всем учебным предметам учебного плана за </a:t>
            </a:r>
            <a:r>
              <a:rPr lang="en-US" sz="2400" b="1" dirty="0">
                <a:latin typeface="Times New Roman" pitchFamily="18" charset="0"/>
                <a:cs typeface="Times New Roman" pitchFamily="18" charset="0"/>
              </a:rPr>
              <a:t>IX</a:t>
            </a:r>
            <a:r>
              <a:rPr lang="ru-RU" sz="2400" b="1" dirty="0">
                <a:latin typeface="Times New Roman" pitchFamily="18" charset="0"/>
                <a:cs typeface="Times New Roman" pitchFamily="18" charset="0"/>
              </a:rPr>
              <a:t> класс не ниже удовлетворительных), а также, имеющие результат «зачет» за итоговое собеседование и ИП (индивидуальный проект)</a:t>
            </a:r>
          </a:p>
          <a:p>
            <a:pPr algn="just"/>
            <a:endParaRPr lang="ru-RU" sz="2400" b="1" dirty="0">
              <a:latin typeface="Times New Roman" pitchFamily="18" charset="0"/>
              <a:cs typeface="Times New Roman" pitchFamily="18" charset="0"/>
            </a:endParaRPr>
          </a:p>
          <a:p>
            <a:pPr algn="just"/>
            <a:r>
              <a:rPr lang="ru-RU" sz="2400" b="1" dirty="0">
                <a:latin typeface="Times New Roman" pitchFamily="18" charset="0"/>
                <a:cs typeface="Times New Roman" pitchFamily="18" charset="0"/>
              </a:rPr>
              <a:t>Выбранные обучающимися учебные предметы указываются им в заявлении, которое он подает в учебную часть школы до 1 марта</a:t>
            </a:r>
          </a:p>
        </p:txBody>
      </p:sp>
    </p:spTree>
    <p:extLst>
      <p:ext uri="{BB962C8B-B14F-4D97-AF65-F5344CB8AC3E}">
        <p14:creationId xmlns:p14="http://schemas.microsoft.com/office/powerpoint/2010/main" val="230205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260648"/>
            <a:ext cx="7704856" cy="523220"/>
          </a:xfrm>
          <a:prstGeom prst="rect">
            <a:avLst/>
          </a:prstGeom>
        </p:spPr>
        <p:txBody>
          <a:bodyPr wrap="square">
            <a:spAutoFit/>
          </a:bodyPr>
          <a:lstStyle/>
          <a:p>
            <a:pPr algn="ctr"/>
            <a:r>
              <a:rPr lang="ru-RU"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Расписание </a:t>
            </a: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ОГЭ</a:t>
            </a:r>
          </a:p>
        </p:txBody>
      </p:sp>
      <p:sp>
        <p:nvSpPr>
          <p:cNvPr id="4" name="Скругленный прямоугольник 3"/>
          <p:cNvSpPr/>
          <p:nvPr/>
        </p:nvSpPr>
        <p:spPr>
          <a:xfrm>
            <a:off x="251520" y="783868"/>
            <a:ext cx="8784976" cy="5741476"/>
          </a:xfrm>
          <a:prstGeom prst="roundRect">
            <a:avLst/>
          </a:prstGeom>
          <a:ln w="28575">
            <a:solidFill>
              <a:srgbClr val="C00000"/>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ru-RU" sz="2800" b="1" dirty="0" smtClean="0">
                <a:solidFill>
                  <a:srgbClr val="1F497D"/>
                </a:solidFill>
                <a:effectLst/>
                <a:latin typeface="Times New Roman" pitchFamily="18" charset="0"/>
                <a:ea typeface="Calibri"/>
                <a:cs typeface="Times New Roman" pitchFamily="18" charset="0"/>
              </a:rPr>
              <a:t>2</a:t>
            </a:r>
            <a:r>
              <a:rPr lang="en-US" sz="2800" b="1" dirty="0" smtClean="0">
                <a:solidFill>
                  <a:srgbClr val="1F497D"/>
                </a:solidFill>
                <a:effectLst/>
                <a:latin typeface="Times New Roman" pitchFamily="18" charset="0"/>
                <a:ea typeface="Calibri"/>
                <a:cs typeface="Times New Roman" pitchFamily="18" charset="0"/>
              </a:rPr>
              <a:t>1</a:t>
            </a:r>
            <a:r>
              <a:rPr lang="ru-RU" sz="2800" b="1" dirty="0" smtClean="0">
                <a:solidFill>
                  <a:srgbClr val="1F497D"/>
                </a:solidFill>
                <a:effectLst/>
                <a:latin typeface="Times New Roman" pitchFamily="18" charset="0"/>
                <a:ea typeface="Calibri"/>
                <a:cs typeface="Times New Roman" pitchFamily="18" charset="0"/>
              </a:rPr>
              <a:t>,2</a:t>
            </a:r>
            <a:r>
              <a:rPr lang="en-US" sz="2800" b="1" dirty="0" smtClean="0">
                <a:solidFill>
                  <a:srgbClr val="1F497D"/>
                </a:solidFill>
                <a:effectLst/>
                <a:latin typeface="Times New Roman" pitchFamily="18" charset="0"/>
                <a:ea typeface="Calibri"/>
                <a:cs typeface="Times New Roman" pitchFamily="18" charset="0"/>
              </a:rPr>
              <a:t>2</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мая </a:t>
            </a:r>
            <a:r>
              <a:rPr lang="ru-RU" sz="2800" b="1" dirty="0" smtClean="0">
                <a:solidFill>
                  <a:srgbClr val="1F497D"/>
                </a:solidFill>
                <a:effectLst/>
                <a:latin typeface="Times New Roman" pitchFamily="18" charset="0"/>
                <a:ea typeface="Calibri"/>
                <a:cs typeface="Times New Roman" pitchFamily="18" charset="0"/>
              </a:rPr>
              <a:t>(ср, </a:t>
            </a:r>
            <a:r>
              <a:rPr lang="ru-RU" sz="2800" b="1" dirty="0" err="1" smtClean="0">
                <a:solidFill>
                  <a:srgbClr val="1F497D"/>
                </a:solidFill>
                <a:effectLst/>
                <a:latin typeface="Times New Roman" pitchFamily="18" charset="0"/>
                <a:ea typeface="Calibri"/>
                <a:cs typeface="Times New Roman" pitchFamily="18" charset="0"/>
              </a:rPr>
              <a:t>чт</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иностранные языки</a:t>
            </a:r>
            <a:endParaRPr lang="ru-RU" sz="2800" dirty="0">
              <a:effectLst/>
              <a:latin typeface="Times New Roman" pitchFamily="18" charset="0"/>
              <a:ea typeface="Calibri"/>
              <a:cs typeface="Times New Roman" pitchFamily="18" charset="0"/>
            </a:endParaRPr>
          </a:p>
          <a:p>
            <a:pPr>
              <a:spcAft>
                <a:spcPts val="0"/>
              </a:spcAft>
            </a:pPr>
            <a:r>
              <a:rPr lang="ru-RU" sz="2800" b="1" dirty="0" smtClean="0">
                <a:solidFill>
                  <a:srgbClr val="1F497D"/>
                </a:solidFill>
                <a:latin typeface="Times New Roman" pitchFamily="18" charset="0"/>
                <a:ea typeface="Calibri"/>
                <a:cs typeface="Times New Roman" pitchFamily="18" charset="0"/>
              </a:rPr>
              <a:t>26</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мая </a:t>
            </a:r>
            <a:r>
              <a:rPr lang="ru-RU" sz="2800" b="1" dirty="0" smtClean="0">
                <a:solidFill>
                  <a:srgbClr val="1F497D"/>
                </a:solidFill>
                <a:effectLst/>
                <a:latin typeface="Times New Roman" pitchFamily="18" charset="0"/>
                <a:ea typeface="Calibri"/>
                <a:cs typeface="Times New Roman" pitchFamily="18" charset="0"/>
              </a:rPr>
              <a:t>(</a:t>
            </a:r>
            <a:r>
              <a:rPr lang="ru-RU" sz="2800" b="1" dirty="0" err="1" smtClean="0">
                <a:solidFill>
                  <a:srgbClr val="1F497D"/>
                </a:solidFill>
                <a:effectLst/>
                <a:latin typeface="Times New Roman" pitchFamily="18" charset="0"/>
                <a:ea typeface="Calibri"/>
                <a:cs typeface="Times New Roman" pitchFamily="18" charset="0"/>
              </a:rPr>
              <a:t>пн</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обществознание, биология, химия, информатика</a:t>
            </a:r>
          </a:p>
          <a:p>
            <a:pPr>
              <a:spcAft>
                <a:spcPts val="0"/>
              </a:spcAft>
            </a:pPr>
            <a:r>
              <a:rPr lang="ru-RU" sz="2800" b="1" dirty="0" smtClean="0">
                <a:solidFill>
                  <a:srgbClr val="1F497D"/>
                </a:solidFill>
                <a:latin typeface="Times New Roman" pitchFamily="18" charset="0"/>
                <a:ea typeface="Calibri"/>
                <a:cs typeface="Times New Roman" pitchFamily="18" charset="0"/>
              </a:rPr>
              <a:t>29 мая (</a:t>
            </a:r>
            <a:r>
              <a:rPr lang="ru-RU" sz="2800" b="1" dirty="0" err="1" smtClean="0">
                <a:solidFill>
                  <a:srgbClr val="1F497D"/>
                </a:solidFill>
                <a:latin typeface="Times New Roman" pitchFamily="18" charset="0"/>
                <a:ea typeface="Calibri"/>
                <a:cs typeface="Times New Roman" pitchFamily="18" charset="0"/>
              </a:rPr>
              <a:t>чт</a:t>
            </a:r>
            <a:r>
              <a:rPr lang="ru-RU" sz="2800" b="1" dirty="0" smtClean="0">
                <a:solidFill>
                  <a:srgbClr val="1F497D"/>
                </a:solidFill>
                <a:latin typeface="Times New Roman" pitchFamily="18" charset="0"/>
                <a:ea typeface="Calibri"/>
                <a:cs typeface="Times New Roman" pitchFamily="18" charset="0"/>
              </a:rPr>
              <a:t>) – география, история, химия, физика</a:t>
            </a:r>
            <a:endParaRPr lang="ru-RU" sz="2800" dirty="0">
              <a:effectLst/>
              <a:latin typeface="Times New Roman" pitchFamily="18" charset="0"/>
              <a:ea typeface="Calibri"/>
              <a:cs typeface="Times New Roman" pitchFamily="18" charset="0"/>
            </a:endParaRPr>
          </a:p>
          <a:p>
            <a:pPr>
              <a:spcAft>
                <a:spcPts val="0"/>
              </a:spcAft>
            </a:pPr>
            <a:r>
              <a:rPr lang="ru-RU" sz="2800" b="1" dirty="0" smtClean="0">
                <a:solidFill>
                  <a:srgbClr val="1F497D"/>
                </a:solidFill>
                <a:effectLst/>
                <a:latin typeface="Times New Roman" pitchFamily="18" charset="0"/>
                <a:ea typeface="Calibri"/>
                <a:cs typeface="Times New Roman" pitchFamily="18" charset="0"/>
              </a:rPr>
              <a:t>3 </a:t>
            </a:r>
            <a:r>
              <a:rPr lang="ru-RU" sz="2800" b="1" dirty="0">
                <a:solidFill>
                  <a:srgbClr val="1F497D"/>
                </a:solidFill>
                <a:effectLst/>
                <a:latin typeface="Times New Roman" pitchFamily="18" charset="0"/>
                <a:ea typeface="Calibri"/>
                <a:cs typeface="Times New Roman" pitchFamily="18" charset="0"/>
              </a:rPr>
              <a:t>июня </a:t>
            </a:r>
            <a:r>
              <a:rPr lang="ru-RU" sz="2800" b="1" dirty="0" smtClean="0">
                <a:solidFill>
                  <a:srgbClr val="1F497D"/>
                </a:solidFill>
                <a:effectLst/>
                <a:latin typeface="Times New Roman" pitchFamily="18" charset="0"/>
                <a:ea typeface="Calibri"/>
                <a:cs typeface="Times New Roman" pitchFamily="18" charset="0"/>
              </a:rPr>
              <a:t>(</a:t>
            </a:r>
            <a:r>
              <a:rPr lang="ru-RU" sz="2800" b="1" dirty="0" err="1" smtClean="0">
                <a:solidFill>
                  <a:srgbClr val="1F497D"/>
                </a:solidFill>
                <a:latin typeface="Times New Roman" pitchFamily="18" charset="0"/>
                <a:ea typeface="Calibri"/>
                <a:cs typeface="Times New Roman" pitchFamily="18" charset="0"/>
              </a:rPr>
              <a:t>вт</a:t>
            </a:r>
            <a:r>
              <a:rPr lang="ru-RU" sz="2800" b="1" dirty="0" smtClean="0">
                <a:solidFill>
                  <a:srgbClr val="1F497D"/>
                </a:solidFill>
                <a:effectLst/>
                <a:latin typeface="Times New Roman" pitchFamily="18" charset="0"/>
                <a:ea typeface="Calibri"/>
                <a:cs typeface="Times New Roman" pitchFamily="18" charset="0"/>
              </a:rPr>
              <a:t>)– математика</a:t>
            </a:r>
            <a:endParaRPr lang="ru-RU" sz="2800" dirty="0">
              <a:effectLst/>
              <a:latin typeface="Times New Roman" pitchFamily="18" charset="0"/>
              <a:ea typeface="Calibri"/>
              <a:cs typeface="Times New Roman" pitchFamily="18" charset="0"/>
            </a:endParaRPr>
          </a:p>
          <a:p>
            <a:pPr>
              <a:spcAft>
                <a:spcPts val="0"/>
              </a:spcAft>
            </a:pPr>
            <a:r>
              <a:rPr lang="ru-RU" sz="2800" b="1" dirty="0">
                <a:solidFill>
                  <a:srgbClr val="1F497D"/>
                </a:solidFill>
                <a:effectLst/>
                <a:latin typeface="Times New Roman" pitchFamily="18" charset="0"/>
                <a:ea typeface="Calibri"/>
                <a:cs typeface="Times New Roman" pitchFamily="18" charset="0"/>
              </a:rPr>
              <a:t>6 июня </a:t>
            </a:r>
            <a:r>
              <a:rPr lang="ru-RU" sz="2800" b="1" dirty="0" smtClean="0">
                <a:solidFill>
                  <a:srgbClr val="1F497D"/>
                </a:solidFill>
                <a:effectLst/>
                <a:latin typeface="Times New Roman" pitchFamily="18" charset="0"/>
                <a:ea typeface="Calibri"/>
                <a:cs typeface="Times New Roman" pitchFamily="18" charset="0"/>
              </a:rPr>
              <a:t>(</a:t>
            </a:r>
            <a:r>
              <a:rPr lang="ru-RU" sz="2800" b="1" dirty="0" err="1" smtClean="0">
                <a:solidFill>
                  <a:srgbClr val="1F497D"/>
                </a:solidFill>
                <a:effectLst/>
                <a:latin typeface="Times New Roman" pitchFamily="18" charset="0"/>
                <a:ea typeface="Calibri"/>
                <a:cs typeface="Times New Roman" pitchFamily="18" charset="0"/>
              </a:rPr>
              <a:t>пт</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география, информатика, обществознание</a:t>
            </a:r>
            <a:endParaRPr lang="ru-RU" sz="2800" dirty="0">
              <a:effectLst/>
              <a:latin typeface="Times New Roman" pitchFamily="18" charset="0"/>
              <a:ea typeface="Calibri"/>
              <a:cs typeface="Times New Roman" pitchFamily="18" charset="0"/>
            </a:endParaRPr>
          </a:p>
          <a:p>
            <a:pPr>
              <a:spcAft>
                <a:spcPts val="0"/>
              </a:spcAft>
            </a:pPr>
            <a:r>
              <a:rPr lang="ru-RU" sz="2800" b="1" dirty="0">
                <a:solidFill>
                  <a:srgbClr val="1F497D"/>
                </a:solidFill>
                <a:latin typeface="Times New Roman" pitchFamily="18" charset="0"/>
                <a:ea typeface="Calibri"/>
                <a:cs typeface="Times New Roman" pitchFamily="18" charset="0"/>
              </a:rPr>
              <a:t>9</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июня </a:t>
            </a:r>
            <a:r>
              <a:rPr lang="ru-RU" sz="2800" b="1" dirty="0" smtClean="0">
                <a:solidFill>
                  <a:srgbClr val="1F497D"/>
                </a:solidFill>
                <a:effectLst/>
                <a:latin typeface="Times New Roman" pitchFamily="18" charset="0"/>
                <a:ea typeface="Calibri"/>
                <a:cs typeface="Times New Roman" pitchFamily="18" charset="0"/>
              </a:rPr>
              <a:t>(</a:t>
            </a:r>
            <a:r>
              <a:rPr lang="ru-RU" sz="2800" b="1" dirty="0" err="1" smtClean="0">
                <a:solidFill>
                  <a:srgbClr val="1F497D"/>
                </a:solidFill>
                <a:effectLst/>
                <a:latin typeface="Times New Roman" pitchFamily="18" charset="0"/>
                <a:ea typeface="Calibri"/>
                <a:cs typeface="Times New Roman" pitchFamily="18" charset="0"/>
              </a:rPr>
              <a:t>пн</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русский язык</a:t>
            </a:r>
            <a:endParaRPr lang="ru-RU" sz="2800" dirty="0">
              <a:effectLst/>
              <a:latin typeface="Times New Roman" pitchFamily="18" charset="0"/>
              <a:ea typeface="Calibri"/>
              <a:cs typeface="Times New Roman" pitchFamily="18" charset="0"/>
            </a:endParaRPr>
          </a:p>
          <a:p>
            <a:pPr>
              <a:spcAft>
                <a:spcPts val="0"/>
              </a:spcAft>
            </a:pPr>
            <a:r>
              <a:rPr lang="ru-RU" sz="2800" b="1" dirty="0" smtClean="0">
                <a:solidFill>
                  <a:srgbClr val="1F497D"/>
                </a:solidFill>
                <a:effectLst/>
                <a:latin typeface="Times New Roman" pitchFamily="18" charset="0"/>
                <a:ea typeface="Calibri"/>
                <a:cs typeface="Times New Roman" pitchFamily="18" charset="0"/>
              </a:rPr>
              <a:t>16 </a:t>
            </a:r>
            <a:r>
              <a:rPr lang="ru-RU" sz="2800" b="1" dirty="0">
                <a:solidFill>
                  <a:srgbClr val="1F497D"/>
                </a:solidFill>
                <a:effectLst/>
                <a:latin typeface="Times New Roman" pitchFamily="18" charset="0"/>
                <a:ea typeface="Calibri"/>
                <a:cs typeface="Times New Roman" pitchFamily="18" charset="0"/>
              </a:rPr>
              <a:t>июня </a:t>
            </a:r>
            <a:r>
              <a:rPr lang="ru-RU" sz="2800" b="1" dirty="0" smtClean="0">
                <a:solidFill>
                  <a:srgbClr val="1F497D"/>
                </a:solidFill>
                <a:effectLst/>
                <a:latin typeface="Times New Roman" pitchFamily="18" charset="0"/>
                <a:ea typeface="Calibri"/>
                <a:cs typeface="Times New Roman" pitchFamily="18" charset="0"/>
              </a:rPr>
              <a:t>(</a:t>
            </a:r>
            <a:r>
              <a:rPr lang="ru-RU" sz="2800" b="1" dirty="0" err="1" smtClean="0">
                <a:solidFill>
                  <a:srgbClr val="1F497D"/>
                </a:solidFill>
                <a:effectLst/>
                <a:latin typeface="Times New Roman" pitchFamily="18" charset="0"/>
                <a:ea typeface="Calibri"/>
                <a:cs typeface="Times New Roman" pitchFamily="18" charset="0"/>
              </a:rPr>
              <a:t>пн</a:t>
            </a:r>
            <a:r>
              <a:rPr lang="ru-RU" sz="2800" b="1" dirty="0" smtClean="0">
                <a:solidFill>
                  <a:srgbClr val="1F497D"/>
                </a:solidFill>
                <a:effectLst/>
                <a:latin typeface="Times New Roman" pitchFamily="18" charset="0"/>
                <a:ea typeface="Calibri"/>
                <a:cs typeface="Times New Roman" pitchFamily="18" charset="0"/>
              </a:rPr>
              <a:t>) –информатика</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биология, литература, физика</a:t>
            </a:r>
            <a:endParaRPr lang="ru-RU" sz="2800" dirty="0">
              <a:effectLst/>
              <a:latin typeface="Times New Roman" pitchFamily="18" charset="0"/>
              <a:ea typeface="Calibri"/>
              <a:cs typeface="Times New Roman" pitchFamily="18" charset="0"/>
            </a:endParaRPr>
          </a:p>
          <a:p>
            <a:pPr>
              <a:spcAft>
                <a:spcPts val="0"/>
              </a:spcAft>
            </a:pPr>
            <a:r>
              <a:rPr lang="ru-RU" sz="2800" b="1" dirty="0">
                <a:solidFill>
                  <a:srgbClr val="1F497D"/>
                </a:solidFill>
                <a:effectLst/>
                <a:latin typeface="Times New Roman" pitchFamily="18" charset="0"/>
                <a:ea typeface="Calibri"/>
                <a:cs typeface="Times New Roman" pitchFamily="18" charset="0"/>
              </a:rPr>
              <a:t> </a:t>
            </a:r>
            <a:endParaRPr lang="ru-RU" sz="2800" dirty="0">
              <a:effectLst/>
              <a:latin typeface="Times New Roman" pitchFamily="18" charset="0"/>
              <a:ea typeface="Calibri"/>
              <a:cs typeface="Times New Roman" pitchFamily="18" charset="0"/>
            </a:endParaRPr>
          </a:p>
          <a:p>
            <a:pPr>
              <a:spcAft>
                <a:spcPts val="0"/>
              </a:spcAft>
            </a:pPr>
            <a:r>
              <a:rPr lang="ru-RU" sz="2800" b="1" dirty="0">
                <a:solidFill>
                  <a:srgbClr val="1F497D"/>
                </a:solidFill>
                <a:effectLst/>
                <a:latin typeface="Times New Roman" pitchFamily="18" charset="0"/>
                <a:ea typeface="Calibri"/>
                <a:cs typeface="Times New Roman" pitchFamily="18" charset="0"/>
              </a:rPr>
              <a:t> </a:t>
            </a:r>
            <a:endParaRPr lang="ru-RU" sz="2800" dirty="0">
              <a:effectLst/>
              <a:latin typeface="Times New Roman" pitchFamily="18" charset="0"/>
              <a:ea typeface="Calibri"/>
              <a:cs typeface="Times New Roman" pitchFamily="18" charset="0"/>
            </a:endParaRPr>
          </a:p>
          <a:p>
            <a:pPr>
              <a:spcAft>
                <a:spcPts val="0"/>
              </a:spcAft>
            </a:pPr>
            <a:r>
              <a:rPr lang="ru-RU" sz="1600" b="1" dirty="0">
                <a:solidFill>
                  <a:srgbClr val="1F497D"/>
                </a:solidFill>
                <a:effectLst/>
                <a:latin typeface="Times New Roman"/>
                <a:ea typeface="Calibri"/>
                <a:cs typeface="Times New Roman"/>
              </a:rPr>
              <a:t> </a:t>
            </a:r>
            <a:endParaRPr lang="ru-RU" sz="1100" dirty="0">
              <a:effectLst/>
              <a:ea typeface="Calibri"/>
              <a:cs typeface="Times New Roman"/>
            </a:endParaRPr>
          </a:p>
        </p:txBody>
      </p:sp>
    </p:spTree>
    <p:extLst>
      <p:ext uri="{BB962C8B-B14F-4D97-AF65-F5344CB8AC3E}">
        <p14:creationId xmlns:p14="http://schemas.microsoft.com/office/powerpoint/2010/main" val="2349291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467544" y="783868"/>
            <a:ext cx="8280920" cy="5741476"/>
          </a:xfrm>
          <a:prstGeom prst="roundRect">
            <a:avLst/>
          </a:prstGeom>
          <a:ln w="28575">
            <a:solidFill>
              <a:srgbClr val="C00000"/>
            </a:solidFill>
          </a:ln>
        </p:spPr>
        <p:style>
          <a:lnRef idx="1">
            <a:schemeClr val="accent6"/>
          </a:lnRef>
          <a:fillRef idx="2">
            <a:schemeClr val="accent6"/>
          </a:fillRef>
          <a:effectRef idx="1">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ru-RU" sz="2800" b="1" dirty="0" smtClean="0">
                <a:solidFill>
                  <a:srgbClr val="1F497D"/>
                </a:solidFill>
                <a:effectLst/>
                <a:latin typeface="Times New Roman" pitchFamily="18" charset="0"/>
                <a:ea typeface="Calibri"/>
                <a:cs typeface="Times New Roman" pitchFamily="18" charset="0"/>
              </a:rPr>
              <a:t>26 июня (</a:t>
            </a:r>
            <a:r>
              <a:rPr lang="ru-RU" sz="2800" b="1" dirty="0" err="1" smtClean="0">
                <a:solidFill>
                  <a:srgbClr val="1F497D"/>
                </a:solidFill>
                <a:latin typeface="Times New Roman" pitchFamily="18" charset="0"/>
                <a:ea typeface="Calibri"/>
                <a:cs typeface="Times New Roman" pitchFamily="18" charset="0"/>
              </a:rPr>
              <a:t>чт</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резерв: русский язык</a:t>
            </a:r>
            <a:endParaRPr lang="ru-RU" sz="2800" dirty="0">
              <a:effectLst/>
              <a:latin typeface="Times New Roman" pitchFamily="18" charset="0"/>
              <a:ea typeface="Calibri"/>
              <a:cs typeface="Times New Roman" pitchFamily="18" charset="0"/>
            </a:endParaRPr>
          </a:p>
          <a:p>
            <a:pPr>
              <a:spcAft>
                <a:spcPts val="0"/>
              </a:spcAft>
            </a:pPr>
            <a:r>
              <a:rPr lang="ru-RU" sz="2800" b="1" dirty="0" smtClean="0">
                <a:solidFill>
                  <a:srgbClr val="1F497D"/>
                </a:solidFill>
                <a:effectLst/>
                <a:latin typeface="Times New Roman" pitchFamily="18" charset="0"/>
                <a:ea typeface="Calibri"/>
                <a:cs typeface="Times New Roman" pitchFamily="18" charset="0"/>
              </a:rPr>
              <a:t>27,28 июня (</a:t>
            </a:r>
            <a:r>
              <a:rPr lang="ru-RU" sz="2800" b="1" dirty="0" err="1" smtClean="0">
                <a:solidFill>
                  <a:srgbClr val="1F497D"/>
                </a:solidFill>
                <a:latin typeface="Times New Roman" pitchFamily="18" charset="0"/>
                <a:ea typeface="Calibri"/>
                <a:cs typeface="Times New Roman" pitchFamily="18" charset="0"/>
              </a:rPr>
              <a:t>пт,сб</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резерв: по всем учебным предметам (кроме русского языка и математики)</a:t>
            </a:r>
            <a:endParaRPr lang="ru-RU" sz="2800" dirty="0">
              <a:effectLst/>
              <a:latin typeface="Times New Roman" pitchFamily="18" charset="0"/>
              <a:ea typeface="Calibri"/>
              <a:cs typeface="Times New Roman" pitchFamily="18" charset="0"/>
            </a:endParaRPr>
          </a:p>
          <a:p>
            <a:pPr>
              <a:spcAft>
                <a:spcPts val="0"/>
              </a:spcAft>
            </a:pPr>
            <a:r>
              <a:rPr lang="ru-RU" sz="2800" b="1" dirty="0" smtClean="0">
                <a:solidFill>
                  <a:srgbClr val="1F497D"/>
                </a:solidFill>
                <a:effectLst/>
                <a:latin typeface="Times New Roman" pitchFamily="18" charset="0"/>
                <a:ea typeface="Calibri"/>
                <a:cs typeface="Times New Roman" pitchFamily="18" charset="0"/>
              </a:rPr>
              <a:t>30 </a:t>
            </a:r>
            <a:r>
              <a:rPr lang="ru-RU" sz="2800" b="1" dirty="0">
                <a:solidFill>
                  <a:srgbClr val="1F497D"/>
                </a:solidFill>
                <a:effectLst/>
                <a:latin typeface="Times New Roman" pitchFamily="18" charset="0"/>
                <a:ea typeface="Calibri"/>
                <a:cs typeface="Times New Roman" pitchFamily="18" charset="0"/>
              </a:rPr>
              <a:t>июня </a:t>
            </a:r>
            <a:r>
              <a:rPr lang="ru-RU" sz="2800" b="1" dirty="0" smtClean="0">
                <a:solidFill>
                  <a:srgbClr val="1F497D"/>
                </a:solidFill>
                <a:effectLst/>
                <a:latin typeface="Times New Roman" pitchFamily="18" charset="0"/>
                <a:ea typeface="Calibri"/>
                <a:cs typeface="Times New Roman" pitchFamily="18" charset="0"/>
              </a:rPr>
              <a:t>(</a:t>
            </a:r>
            <a:r>
              <a:rPr lang="ru-RU" sz="2800" b="1" dirty="0" err="1" smtClean="0">
                <a:solidFill>
                  <a:srgbClr val="1F497D"/>
                </a:solidFill>
                <a:latin typeface="Times New Roman" pitchFamily="18" charset="0"/>
                <a:ea typeface="Calibri"/>
                <a:cs typeface="Times New Roman" pitchFamily="18" charset="0"/>
              </a:rPr>
              <a:t>пн</a:t>
            </a:r>
            <a:r>
              <a:rPr lang="ru-RU" sz="2800" b="1" dirty="0" smtClean="0">
                <a:solidFill>
                  <a:srgbClr val="1F497D"/>
                </a:solidFill>
                <a:effectLst/>
                <a:latin typeface="Times New Roman" pitchFamily="18" charset="0"/>
                <a:ea typeface="Calibri"/>
                <a:cs typeface="Times New Roman" pitchFamily="18" charset="0"/>
              </a:rPr>
              <a:t>) </a:t>
            </a:r>
            <a:r>
              <a:rPr lang="ru-RU" sz="2800" b="1" dirty="0">
                <a:solidFill>
                  <a:srgbClr val="1F497D"/>
                </a:solidFill>
                <a:effectLst/>
                <a:latin typeface="Times New Roman" pitchFamily="18" charset="0"/>
                <a:ea typeface="Calibri"/>
                <a:cs typeface="Times New Roman" pitchFamily="18" charset="0"/>
              </a:rPr>
              <a:t>– </a:t>
            </a:r>
            <a:r>
              <a:rPr lang="ru-RU" sz="2800" b="1" dirty="0" smtClean="0">
                <a:solidFill>
                  <a:srgbClr val="1F497D"/>
                </a:solidFill>
                <a:effectLst/>
                <a:latin typeface="Times New Roman" pitchFamily="18" charset="0"/>
                <a:ea typeface="Calibri"/>
                <a:cs typeface="Times New Roman" pitchFamily="18" charset="0"/>
              </a:rPr>
              <a:t>резерв: математика</a:t>
            </a:r>
            <a:endParaRPr lang="ru-RU" sz="2800" dirty="0">
              <a:effectLst/>
              <a:latin typeface="Times New Roman" pitchFamily="18" charset="0"/>
              <a:ea typeface="Calibri"/>
              <a:cs typeface="Times New Roman" pitchFamily="18" charset="0"/>
            </a:endParaRPr>
          </a:p>
          <a:p>
            <a:r>
              <a:rPr lang="ru-RU" sz="2800" b="1" dirty="0" smtClean="0">
                <a:solidFill>
                  <a:srgbClr val="1F497D"/>
                </a:solidFill>
                <a:latin typeface="Times New Roman" pitchFamily="18" charset="0"/>
                <a:ea typeface="Calibri"/>
                <a:cs typeface="Times New Roman" pitchFamily="18" charset="0"/>
              </a:rPr>
              <a:t>1,2 июля (</a:t>
            </a:r>
            <a:r>
              <a:rPr lang="ru-RU" sz="2800" b="1" dirty="0" err="1" smtClean="0">
                <a:solidFill>
                  <a:srgbClr val="1F497D"/>
                </a:solidFill>
                <a:latin typeface="Times New Roman" pitchFamily="18" charset="0"/>
                <a:ea typeface="Calibri"/>
                <a:cs typeface="Times New Roman" pitchFamily="18" charset="0"/>
              </a:rPr>
              <a:t>вт,ср</a:t>
            </a:r>
            <a:r>
              <a:rPr lang="ru-RU" sz="2800" b="1" dirty="0" smtClean="0">
                <a:solidFill>
                  <a:srgbClr val="1F497D"/>
                </a:solidFill>
                <a:latin typeface="Times New Roman" pitchFamily="18" charset="0"/>
                <a:ea typeface="Calibri"/>
                <a:cs typeface="Times New Roman" pitchFamily="18" charset="0"/>
              </a:rPr>
              <a:t>) – резерв: по всем учебным предметам</a:t>
            </a:r>
            <a:endParaRPr lang="ru-RU" sz="2800" dirty="0">
              <a:latin typeface="Times New Roman" pitchFamily="18" charset="0"/>
              <a:ea typeface="Calibri"/>
              <a:cs typeface="Times New Roman" pitchFamily="18" charset="0"/>
            </a:endParaRPr>
          </a:p>
          <a:p>
            <a:pPr>
              <a:spcAft>
                <a:spcPts val="0"/>
              </a:spcAft>
            </a:pPr>
            <a:endParaRPr lang="ru-RU" sz="2800" dirty="0">
              <a:effectLst/>
              <a:latin typeface="Times New Roman" pitchFamily="18" charset="0"/>
              <a:ea typeface="Calibri"/>
              <a:cs typeface="Times New Roman" pitchFamily="18" charset="0"/>
            </a:endParaRPr>
          </a:p>
          <a:p>
            <a:pPr>
              <a:spcAft>
                <a:spcPts val="0"/>
              </a:spcAft>
            </a:pPr>
            <a:r>
              <a:rPr lang="ru-RU" sz="2800" b="1" dirty="0">
                <a:solidFill>
                  <a:srgbClr val="1F497D"/>
                </a:solidFill>
                <a:effectLst/>
                <a:latin typeface="Times New Roman" pitchFamily="18" charset="0"/>
                <a:ea typeface="Calibri"/>
                <a:cs typeface="Times New Roman" pitchFamily="18" charset="0"/>
              </a:rPr>
              <a:t> </a:t>
            </a:r>
            <a:endParaRPr lang="ru-RU" sz="2800" dirty="0">
              <a:effectLst/>
              <a:latin typeface="Times New Roman" pitchFamily="18" charset="0"/>
              <a:ea typeface="Calibri"/>
              <a:cs typeface="Times New Roman" pitchFamily="18" charset="0"/>
            </a:endParaRPr>
          </a:p>
          <a:p>
            <a:pPr>
              <a:spcAft>
                <a:spcPts val="0"/>
              </a:spcAft>
            </a:pPr>
            <a:r>
              <a:rPr lang="ru-RU" sz="1600" b="1" dirty="0">
                <a:solidFill>
                  <a:srgbClr val="1F497D"/>
                </a:solidFill>
                <a:effectLst/>
                <a:latin typeface="Times New Roman"/>
                <a:ea typeface="Calibri"/>
                <a:cs typeface="Times New Roman"/>
              </a:rPr>
              <a:t> </a:t>
            </a:r>
            <a:endParaRPr lang="ru-RU" sz="1100" dirty="0">
              <a:effectLst/>
              <a:ea typeface="Calibri"/>
              <a:cs typeface="Times New Roman"/>
            </a:endParaRPr>
          </a:p>
        </p:txBody>
      </p:sp>
    </p:spTree>
    <p:extLst>
      <p:ext uri="{BB962C8B-B14F-4D97-AF65-F5344CB8AC3E}">
        <p14:creationId xmlns:p14="http://schemas.microsoft.com/office/powerpoint/2010/main" val="2876661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136904" cy="523220"/>
          </a:xfrm>
          <a:prstGeom prst="rect">
            <a:avLst/>
          </a:prstGeom>
        </p:spPr>
        <p:txBody>
          <a:bodyPr wrap="squar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Продолжительность экзаменов.</a:t>
            </a:r>
          </a:p>
        </p:txBody>
      </p:sp>
      <p:sp>
        <p:nvSpPr>
          <p:cNvPr id="3" name="Прямоугольник 2"/>
          <p:cNvSpPr/>
          <p:nvPr/>
        </p:nvSpPr>
        <p:spPr>
          <a:xfrm>
            <a:off x="539552" y="1052736"/>
            <a:ext cx="8208912" cy="3539430"/>
          </a:xfrm>
          <a:prstGeom prst="rect">
            <a:avLst/>
          </a:prstGeom>
        </p:spPr>
        <p:txBody>
          <a:bodyPr wrap="square">
            <a:spAutoFit/>
          </a:bodyPr>
          <a:lstStyle/>
          <a:p>
            <a:pPr marL="285750" lvl="0" indent="-285750" algn="just" eaLnBrk="0" fontAlgn="base" hangingPunct="0">
              <a:spcBef>
                <a:spcPct val="0"/>
              </a:spcBef>
              <a:spcAft>
                <a:spcPct val="0"/>
              </a:spcAft>
              <a:buFont typeface="Wingdings" pitchFamily="2" charset="2"/>
              <a:buChar char="ü"/>
              <a:tabLst>
                <a:tab pos="914400" algn="l"/>
              </a:tabLst>
            </a:pPr>
            <a:r>
              <a:rPr lang="ru-RU" sz="2800" dirty="0" smtClean="0">
                <a:latin typeface="Times New Roman" pitchFamily="18" charset="0"/>
                <a:ea typeface="Times New Roman" pitchFamily="18" charset="0"/>
                <a:cs typeface="Times New Roman" pitchFamily="18" charset="0"/>
              </a:rPr>
              <a:t>Русский язык, математика, литература - 3 </a:t>
            </a:r>
            <a:r>
              <a:rPr lang="ru-RU" sz="2800" dirty="0">
                <a:latin typeface="Times New Roman" pitchFamily="18" charset="0"/>
                <a:ea typeface="Times New Roman" pitchFamily="18" charset="0"/>
                <a:cs typeface="Times New Roman" pitchFamily="18" charset="0"/>
              </a:rPr>
              <a:t>часа 55 минут (235 минут)</a:t>
            </a:r>
          </a:p>
          <a:p>
            <a:pPr marL="285750" lvl="0" indent="-285750" algn="just" eaLnBrk="0" fontAlgn="base" hangingPunct="0">
              <a:spcBef>
                <a:spcPct val="0"/>
              </a:spcBef>
              <a:spcAft>
                <a:spcPct val="0"/>
              </a:spcAft>
              <a:buFont typeface="Wingdings" pitchFamily="2" charset="2"/>
              <a:buChar char="ü"/>
              <a:tabLst>
                <a:tab pos="914400" algn="l"/>
              </a:tabLst>
            </a:pPr>
            <a:r>
              <a:rPr lang="ru-RU" sz="2800" dirty="0" smtClean="0">
                <a:latin typeface="Times New Roman" pitchFamily="18" charset="0"/>
                <a:ea typeface="Times New Roman" pitchFamily="18" charset="0"/>
                <a:cs typeface="Times New Roman" pitchFamily="18" charset="0"/>
              </a:rPr>
              <a:t>Физика, химия, обществознание, история -  3 часа (</a:t>
            </a:r>
            <a:r>
              <a:rPr lang="ru-RU" sz="2800" dirty="0">
                <a:latin typeface="Times New Roman" pitchFamily="18" charset="0"/>
                <a:ea typeface="Times New Roman" pitchFamily="18" charset="0"/>
                <a:cs typeface="Times New Roman" pitchFamily="18" charset="0"/>
              </a:rPr>
              <a:t>180 минут)</a:t>
            </a:r>
          </a:p>
          <a:p>
            <a:pPr marL="285750" lvl="0" indent="-285750" algn="just" eaLnBrk="0" fontAlgn="base" hangingPunct="0">
              <a:spcBef>
                <a:spcPct val="0"/>
              </a:spcBef>
              <a:spcAft>
                <a:spcPct val="0"/>
              </a:spcAft>
              <a:buFont typeface="Wingdings" pitchFamily="2" charset="2"/>
              <a:buChar char="ü"/>
              <a:tabLst>
                <a:tab pos="914400" algn="l"/>
              </a:tabLst>
            </a:pPr>
            <a:r>
              <a:rPr lang="ru-RU" sz="2800" dirty="0" smtClean="0">
                <a:latin typeface="Times New Roman" pitchFamily="18" charset="0"/>
                <a:ea typeface="Times New Roman" pitchFamily="18" charset="0"/>
                <a:cs typeface="Times New Roman" pitchFamily="18" charset="0"/>
              </a:rPr>
              <a:t>Информатика </a:t>
            </a:r>
            <a:r>
              <a:rPr lang="ru-RU" sz="2800" dirty="0">
                <a:latin typeface="Times New Roman" pitchFamily="18" charset="0"/>
                <a:ea typeface="Times New Roman" pitchFamily="18" charset="0"/>
                <a:cs typeface="Times New Roman" pitchFamily="18" charset="0"/>
              </a:rPr>
              <a:t>и </a:t>
            </a:r>
            <a:r>
              <a:rPr lang="ru-RU" sz="2800" dirty="0" smtClean="0">
                <a:latin typeface="Times New Roman" pitchFamily="18" charset="0"/>
                <a:ea typeface="Times New Roman" pitchFamily="18" charset="0"/>
                <a:cs typeface="Times New Roman" pitchFamily="18" charset="0"/>
              </a:rPr>
              <a:t>ИКТ, география, биология 2 часа </a:t>
            </a:r>
            <a:r>
              <a:rPr lang="ru-RU" sz="2800" dirty="0">
                <a:latin typeface="Times New Roman" pitchFamily="18" charset="0"/>
                <a:ea typeface="Times New Roman" pitchFamily="18" charset="0"/>
                <a:cs typeface="Times New Roman" pitchFamily="18" charset="0"/>
              </a:rPr>
              <a:t>30 минут (150 минут)</a:t>
            </a:r>
          </a:p>
          <a:p>
            <a:pPr marL="285750" lvl="0" indent="-285750" algn="just" eaLnBrk="0" fontAlgn="base" hangingPunct="0">
              <a:spcBef>
                <a:spcPct val="0"/>
              </a:spcBef>
              <a:spcAft>
                <a:spcPct val="0"/>
              </a:spcAft>
              <a:buFont typeface="Wingdings" pitchFamily="2" charset="2"/>
              <a:buChar char="ü"/>
              <a:tabLst>
                <a:tab pos="914400" algn="l"/>
              </a:tabLst>
            </a:pPr>
            <a:r>
              <a:rPr lang="ru-RU" sz="2800" dirty="0" smtClean="0">
                <a:latin typeface="Times New Roman" pitchFamily="18" charset="0"/>
                <a:ea typeface="Times New Roman" pitchFamily="18" charset="0"/>
                <a:cs typeface="Times New Roman" pitchFamily="18" charset="0"/>
              </a:rPr>
              <a:t>Иностранный язык </a:t>
            </a:r>
            <a:r>
              <a:rPr lang="ru-RU" sz="2800" dirty="0">
                <a:latin typeface="Times New Roman" pitchFamily="18" charset="0"/>
                <a:ea typeface="Times New Roman" pitchFamily="18" charset="0"/>
                <a:cs typeface="Times New Roman" pitchFamily="18" charset="0"/>
              </a:rPr>
              <a:t>2 часа (120 мин) + говорение 15 мин.</a:t>
            </a:r>
          </a:p>
        </p:txBody>
      </p:sp>
    </p:spTree>
    <p:extLst>
      <p:ext uri="{BB962C8B-B14F-4D97-AF65-F5344CB8AC3E}">
        <p14:creationId xmlns:p14="http://schemas.microsoft.com/office/powerpoint/2010/main" val="107744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1720" y="332656"/>
            <a:ext cx="5544616" cy="523220"/>
          </a:xfrm>
          <a:prstGeom prst="rect">
            <a:avLst/>
          </a:prstGeom>
        </p:spPr>
        <p:txBody>
          <a:bodyPr wrap="squar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Разрешенные средства</a:t>
            </a:r>
          </a:p>
        </p:txBody>
      </p:sp>
      <p:graphicFrame>
        <p:nvGraphicFramePr>
          <p:cNvPr id="3" name="Таблица 2"/>
          <p:cNvGraphicFramePr>
            <a:graphicFrameLocks noGrp="1"/>
          </p:cNvGraphicFramePr>
          <p:nvPr>
            <p:extLst>
              <p:ext uri="{D42A27DB-BD31-4B8C-83A1-F6EECF244321}">
                <p14:modId xmlns:p14="http://schemas.microsoft.com/office/powerpoint/2010/main" val="659932152"/>
              </p:ext>
            </p:extLst>
          </p:nvPr>
        </p:nvGraphicFramePr>
        <p:xfrm>
          <a:off x="251520" y="1268760"/>
          <a:ext cx="8568952" cy="4602480"/>
        </p:xfrm>
        <a:graphic>
          <a:graphicData uri="http://schemas.openxmlformats.org/drawingml/2006/table">
            <a:tbl>
              <a:tblPr firstRow="1" bandRow="1">
                <a:tableStyleId>{5940675A-B579-460E-94D1-54222C63F5DA}</a:tableStyleId>
              </a:tblPr>
              <a:tblGrid>
                <a:gridCol w="4284476"/>
                <a:gridCol w="4284476"/>
              </a:tblGrid>
              <a:tr h="370840">
                <a:tc>
                  <a:txBody>
                    <a:bodyPr/>
                    <a:lstStyle/>
                    <a:p>
                      <a:r>
                        <a:rPr lang="ru-RU" sz="2000" dirty="0" smtClean="0">
                          <a:latin typeface="Times New Roman" pitchFamily="18" charset="0"/>
                          <a:cs typeface="Times New Roman" pitchFamily="18" charset="0"/>
                        </a:rPr>
                        <a:t>Русский язык</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Орфографический словарь</a:t>
                      </a:r>
                      <a:endParaRPr lang="ru-RU" sz="2000" dirty="0">
                        <a:latin typeface="Times New Roman" pitchFamily="18" charset="0"/>
                        <a:cs typeface="Times New Roman" pitchFamily="18" charset="0"/>
                      </a:endParaRPr>
                    </a:p>
                  </a:txBody>
                  <a:tcPr/>
                </a:tc>
              </a:tr>
              <a:tr h="370840">
                <a:tc>
                  <a:txBody>
                    <a:bodyPr/>
                    <a:lstStyle/>
                    <a:p>
                      <a:r>
                        <a:rPr lang="ru-RU" sz="2000" dirty="0" smtClean="0">
                          <a:latin typeface="Times New Roman" pitchFamily="18" charset="0"/>
                          <a:cs typeface="Times New Roman" pitchFamily="18" charset="0"/>
                        </a:rPr>
                        <a:t>Математика</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Линейка, справочные материалы</a:t>
                      </a:r>
                      <a:endParaRPr lang="ru-RU" sz="2000" dirty="0">
                        <a:latin typeface="Times New Roman" pitchFamily="18" charset="0"/>
                        <a:cs typeface="Times New Roman" pitchFamily="18" charset="0"/>
                      </a:endParaRPr>
                    </a:p>
                  </a:txBody>
                  <a:tcPr/>
                </a:tc>
              </a:tr>
              <a:tr h="370840">
                <a:tc>
                  <a:txBody>
                    <a:bodyPr/>
                    <a:lstStyle/>
                    <a:p>
                      <a:r>
                        <a:rPr lang="ru-RU" sz="2000" dirty="0" smtClean="0">
                          <a:latin typeface="Times New Roman" pitchFamily="18" charset="0"/>
                          <a:cs typeface="Times New Roman" pitchFamily="18" charset="0"/>
                        </a:rPr>
                        <a:t>Физика</a:t>
                      </a:r>
                      <a:endParaRPr lang="ru-RU" sz="2000" dirty="0">
                        <a:latin typeface="Times New Roman" pitchFamily="18" charset="0"/>
                        <a:cs typeface="Times New Roman" pitchFamily="18" charset="0"/>
                      </a:endParaRPr>
                    </a:p>
                  </a:txBody>
                  <a:tcPr/>
                </a:tc>
                <a:tc>
                  <a:txBody>
                    <a:bodyPr/>
                    <a:lstStyle/>
                    <a:p>
                      <a:r>
                        <a:rPr lang="ru-RU" sz="2000" dirty="0" smtClean="0">
                          <a:latin typeface="Times New Roman" pitchFamily="18" charset="0"/>
                          <a:cs typeface="Times New Roman" pitchFamily="18" charset="0"/>
                        </a:rPr>
                        <a:t>Линейка, непрограммируемый калькулятор</a:t>
                      </a:r>
                      <a:endParaRPr lang="ru-RU" sz="2000" dirty="0">
                        <a:latin typeface="Times New Roman" pitchFamily="18" charset="0"/>
                        <a:cs typeface="Times New Roman" pitchFamily="18" charset="0"/>
                      </a:endParaRPr>
                    </a:p>
                  </a:txBody>
                  <a:tcPr/>
                </a:tc>
              </a:tr>
              <a:tr h="370840">
                <a:tc>
                  <a:txBody>
                    <a:bodyPr/>
                    <a:lstStyle/>
                    <a:p>
                      <a:r>
                        <a:rPr lang="ru-RU" sz="2000" dirty="0" smtClean="0">
                          <a:latin typeface="Times New Roman" pitchFamily="18" charset="0"/>
                          <a:cs typeface="Times New Roman" pitchFamily="18" charset="0"/>
                        </a:rPr>
                        <a:t>Химия</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dirty="0" smtClean="0">
                          <a:latin typeface="Times New Roman" pitchFamily="18" charset="0"/>
                          <a:cs typeface="Times New Roman" pitchFamily="18" charset="0"/>
                        </a:rPr>
                        <a:t>Непрограммируемый калькулятор</a:t>
                      </a:r>
                      <a:r>
                        <a:rPr lang="ru-RU" sz="2000" baseline="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txBody>
                  <a:tcPr/>
                </a:tc>
              </a:tr>
              <a:tr h="370840">
                <a:tc>
                  <a:txBody>
                    <a:bodyPr/>
                    <a:lstStyle/>
                    <a:p>
                      <a:r>
                        <a:rPr lang="ru-RU" sz="2000" dirty="0" smtClean="0">
                          <a:latin typeface="Times New Roman" pitchFamily="18" charset="0"/>
                          <a:cs typeface="Times New Roman" pitchFamily="18" charset="0"/>
                        </a:rPr>
                        <a:t>Биология</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dirty="0" smtClean="0">
                          <a:latin typeface="Times New Roman" pitchFamily="18" charset="0"/>
                          <a:cs typeface="Times New Roman" pitchFamily="18" charset="0"/>
                        </a:rPr>
                        <a:t>Линейка, непрограммируемый калькулятор</a:t>
                      </a:r>
                    </a:p>
                  </a:txBody>
                  <a:tcPr/>
                </a:tc>
              </a:tr>
              <a:tr h="370840">
                <a:tc>
                  <a:txBody>
                    <a:bodyPr/>
                    <a:lstStyle/>
                    <a:p>
                      <a:r>
                        <a:rPr lang="ru-RU" sz="2000" dirty="0" smtClean="0">
                          <a:latin typeface="Times New Roman" pitchFamily="18" charset="0"/>
                          <a:cs typeface="Times New Roman" pitchFamily="18" charset="0"/>
                        </a:rPr>
                        <a:t>Литература</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dirty="0" smtClean="0">
                          <a:latin typeface="Times New Roman" pitchFamily="18" charset="0"/>
                          <a:cs typeface="Times New Roman" pitchFamily="18" charset="0"/>
                        </a:rPr>
                        <a:t>Орфографический словарь, полные тексты художественных произведений, лирики</a:t>
                      </a:r>
                    </a:p>
                  </a:txBody>
                  <a:tcPr/>
                </a:tc>
              </a:tr>
              <a:tr h="370840">
                <a:tc>
                  <a:txBody>
                    <a:bodyPr/>
                    <a:lstStyle/>
                    <a:p>
                      <a:r>
                        <a:rPr lang="ru-RU" sz="2000" dirty="0" smtClean="0">
                          <a:latin typeface="Times New Roman" pitchFamily="18" charset="0"/>
                          <a:cs typeface="Times New Roman" pitchFamily="18" charset="0"/>
                        </a:rPr>
                        <a:t>География</a:t>
                      </a:r>
                      <a:endParaRPr lang="ru-RU"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dirty="0" smtClean="0">
                          <a:latin typeface="Times New Roman" pitchFamily="18" charset="0"/>
                          <a:cs typeface="Times New Roman" pitchFamily="18" charset="0"/>
                        </a:rPr>
                        <a:t>Линейка, непрограммируемый калькулятор, географические атласы для 7-9 классов</a:t>
                      </a:r>
                    </a:p>
                  </a:txBody>
                  <a:tcPr/>
                </a:tc>
              </a:tr>
            </a:tbl>
          </a:graphicData>
        </a:graphic>
      </p:graphicFrame>
    </p:spTree>
    <p:extLst>
      <p:ext uri="{BB962C8B-B14F-4D97-AF65-F5344CB8AC3E}">
        <p14:creationId xmlns:p14="http://schemas.microsoft.com/office/powerpoint/2010/main" val="2633091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42113" y="260648"/>
            <a:ext cx="3041988" cy="523220"/>
          </a:xfrm>
          <a:prstGeom prst="rect">
            <a:avLst/>
          </a:prstGeom>
        </p:spPr>
        <p:txBody>
          <a:bodyPr wrap="none">
            <a:spAutoFit/>
          </a:bodyPr>
          <a:lstStyle/>
          <a:p>
            <a:pPr algn="ct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Проведение ГИА</a:t>
            </a:r>
          </a:p>
        </p:txBody>
      </p:sp>
      <p:graphicFrame>
        <p:nvGraphicFramePr>
          <p:cNvPr id="3" name="Таблица 2"/>
          <p:cNvGraphicFramePr>
            <a:graphicFrameLocks noGrp="1"/>
          </p:cNvGraphicFramePr>
          <p:nvPr>
            <p:extLst>
              <p:ext uri="{D42A27DB-BD31-4B8C-83A1-F6EECF244321}">
                <p14:modId xmlns:p14="http://schemas.microsoft.com/office/powerpoint/2010/main" val="2653253035"/>
              </p:ext>
            </p:extLst>
          </p:nvPr>
        </p:nvGraphicFramePr>
        <p:xfrm>
          <a:off x="179512" y="811200"/>
          <a:ext cx="8669686" cy="5887319"/>
        </p:xfrm>
        <a:graphic>
          <a:graphicData uri="http://schemas.openxmlformats.org/drawingml/2006/table">
            <a:tbl>
              <a:tblPr firstRow="1" bandRow="1">
                <a:tableStyleId>{5940675A-B579-460E-94D1-54222C63F5DA}</a:tableStyleId>
              </a:tblPr>
              <a:tblGrid>
                <a:gridCol w="2027588"/>
                <a:gridCol w="6642098"/>
              </a:tblGrid>
              <a:tr h="360040">
                <a:tc>
                  <a:txBody>
                    <a:bodyPr/>
                    <a:lstStyle/>
                    <a:p>
                      <a:r>
                        <a:rPr lang="ru-RU" sz="1600" b="1" dirty="0" smtClean="0">
                          <a:solidFill>
                            <a:schemeClr val="tx1"/>
                          </a:solidFill>
                          <a:latin typeface="+mn-lt"/>
                          <a:cs typeface="Times New Roman" pitchFamily="18" charset="0"/>
                        </a:rPr>
                        <a:t>Выпускник</a:t>
                      </a:r>
                      <a:r>
                        <a:rPr lang="ru-RU" sz="1600" b="1" baseline="0" dirty="0" smtClean="0">
                          <a:solidFill>
                            <a:schemeClr val="tx1"/>
                          </a:solidFill>
                          <a:latin typeface="+mn-lt"/>
                          <a:cs typeface="Times New Roman" pitchFamily="18" charset="0"/>
                        </a:rPr>
                        <a:t> обязан:</a:t>
                      </a:r>
                      <a:endParaRPr lang="ru-RU" sz="1600" b="1" dirty="0">
                        <a:solidFill>
                          <a:schemeClr val="tx1"/>
                        </a:solidFill>
                        <a:latin typeface="+mn-lt"/>
                        <a:cs typeface="Times New Roman" pitchFamily="18" charset="0"/>
                      </a:endParaRPr>
                    </a:p>
                  </a:txBody>
                  <a:tcPr/>
                </a:tc>
                <a:tc>
                  <a:txBody>
                    <a:bodyPr/>
                    <a:lstStyle/>
                    <a:p>
                      <a:pPr algn="ctr"/>
                      <a:r>
                        <a:rPr lang="ru-RU" sz="1600" b="1" dirty="0" smtClean="0">
                          <a:solidFill>
                            <a:schemeClr val="tx1"/>
                          </a:solidFill>
                          <a:latin typeface="+mn-lt"/>
                          <a:cs typeface="Times New Roman" pitchFamily="18" charset="0"/>
                        </a:rPr>
                        <a:t>Выпускник имеет право:</a:t>
                      </a:r>
                      <a:endParaRPr lang="ru-RU" sz="1600" b="1" dirty="0">
                        <a:solidFill>
                          <a:schemeClr val="tx1"/>
                        </a:solidFill>
                        <a:latin typeface="+mn-lt"/>
                        <a:cs typeface="Times New Roman" pitchFamily="18" charset="0"/>
                      </a:endParaRPr>
                    </a:p>
                  </a:txBody>
                  <a:tcPr/>
                </a:tc>
              </a:tr>
              <a:tr h="5308199">
                <a:tc>
                  <a:txBody>
                    <a:bodyPr/>
                    <a:lstStyle/>
                    <a:p>
                      <a:pPr marL="285750" indent="-285750">
                        <a:buFont typeface="Wingdings" pitchFamily="2" charset="2"/>
                        <a:buChar char="ü"/>
                      </a:pPr>
                      <a:r>
                        <a:rPr lang="ru-RU" sz="1800" dirty="0" smtClean="0">
                          <a:latin typeface="Times New Roman" pitchFamily="18" charset="0"/>
                          <a:cs typeface="Times New Roman" pitchFamily="18" charset="0"/>
                        </a:rPr>
                        <a:t>Явиться в ППЭ не позднее 9.00</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dirty="0" smtClean="0">
                          <a:latin typeface="Times New Roman" pitchFamily="18" charset="0"/>
                          <a:cs typeface="Times New Roman" pitchFamily="18" charset="0"/>
                        </a:rPr>
                        <a:t>Иметь при себе черную </a:t>
                      </a:r>
                      <a:r>
                        <a:rPr lang="ru-RU" sz="1800" dirty="0" err="1" smtClean="0">
                          <a:latin typeface="Times New Roman" pitchFamily="18" charset="0"/>
                          <a:cs typeface="Times New Roman" pitchFamily="18" charset="0"/>
                        </a:rPr>
                        <a:t>гелевую</a:t>
                      </a:r>
                      <a:r>
                        <a:rPr lang="ru-RU" sz="1800" dirty="0" smtClean="0">
                          <a:latin typeface="Times New Roman" pitchFamily="18" charset="0"/>
                          <a:cs typeface="Times New Roman" pitchFamily="18" charset="0"/>
                        </a:rPr>
                        <a:t> ручку</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dirty="0" smtClean="0">
                          <a:latin typeface="Times New Roman" pitchFamily="18" charset="0"/>
                          <a:cs typeface="Times New Roman" pitchFamily="18" charset="0"/>
                        </a:rPr>
                        <a:t>Иметь при себе паспорт</a:t>
                      </a:r>
                    </a:p>
                    <a:p>
                      <a:endParaRPr lang="ru-RU" sz="1800" dirty="0">
                        <a:latin typeface="Times New Roman" pitchFamily="18" charset="0"/>
                        <a:cs typeface="Times New Roman" pitchFamily="18" charset="0"/>
                      </a:endParaRPr>
                    </a:p>
                  </a:txBody>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b="0" dirty="0" smtClean="0">
                          <a:solidFill>
                            <a:schemeClr val="bg2">
                              <a:lumMod val="10000"/>
                            </a:schemeClr>
                          </a:solidFill>
                          <a:latin typeface="Times New Roman" pitchFamily="18" charset="0"/>
                          <a:cs typeface="Times New Roman" pitchFamily="18" charset="0"/>
                        </a:rPr>
                        <a:t>По уважительной причине покинуть аудиторию в сопровождении дежурного по этажу</a:t>
                      </a:r>
                      <a:r>
                        <a:rPr lang="ru-RU" sz="1800" b="0" dirty="0" smtClean="0">
                          <a:solidFill>
                            <a:schemeClr val="tx1"/>
                          </a:solidFill>
                          <a:latin typeface="Times New Roman" pitchFamily="18" charset="0"/>
                          <a:cs typeface="Times New Roman" pitchFamily="18" charset="0"/>
                        </a:rPr>
                        <a:t>, оставив ЭМ</a:t>
                      </a:r>
                      <a:r>
                        <a:rPr lang="ru-RU" sz="1800" b="0" baseline="0" dirty="0" smtClean="0">
                          <a:solidFill>
                            <a:schemeClr val="tx1"/>
                          </a:solidFill>
                          <a:latin typeface="Times New Roman" pitchFamily="18" charset="0"/>
                          <a:cs typeface="Times New Roman" pitchFamily="18" charset="0"/>
                        </a:rPr>
                        <a:t> и черновики на рабочем столе.</a:t>
                      </a:r>
                      <a:endParaRPr lang="ru-RU" sz="1800" b="0" dirty="0" smtClean="0">
                        <a:solidFill>
                          <a:schemeClr val="bg2">
                            <a:lumMod val="10000"/>
                          </a:schemeClr>
                        </a:solidFill>
                        <a:latin typeface="Times New Roman" pitchFamily="18" charset="0"/>
                        <a:cs typeface="Times New Roman" pitchFamily="18" charset="0"/>
                      </a:endParaRP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b="0" dirty="0" smtClean="0">
                          <a:solidFill>
                            <a:schemeClr val="bg2">
                              <a:lumMod val="10000"/>
                            </a:schemeClr>
                          </a:solidFill>
                          <a:latin typeface="Times New Roman" pitchFamily="18" charset="0"/>
                          <a:cs typeface="Times New Roman" pitchFamily="18" charset="0"/>
                        </a:rPr>
                        <a:t>Участник экзамена по</a:t>
                      </a:r>
                      <a:r>
                        <a:rPr lang="ru-RU" sz="1800" b="0" baseline="0" dirty="0" smtClean="0">
                          <a:solidFill>
                            <a:schemeClr val="bg2">
                              <a:lumMod val="10000"/>
                            </a:schemeClr>
                          </a:solidFill>
                          <a:latin typeface="Times New Roman" pitchFamily="18" charset="0"/>
                          <a:cs typeface="Times New Roman" pitchFamily="18" charset="0"/>
                        </a:rPr>
                        <a:t> состоянию здоровья или другим объективным причинам </a:t>
                      </a:r>
                      <a:r>
                        <a:rPr lang="ru-RU" sz="1800" b="0" dirty="0" smtClean="0">
                          <a:solidFill>
                            <a:schemeClr val="bg2">
                              <a:lumMod val="10000"/>
                            </a:schemeClr>
                          </a:solidFill>
                          <a:latin typeface="Times New Roman" pitchFamily="18" charset="0"/>
                          <a:cs typeface="Times New Roman" pitchFamily="18" charset="0"/>
                        </a:rPr>
                        <a:t>может покинуть аудиторию, не закончив экзамен. В таком случае организаторы</a:t>
                      </a:r>
                      <a:r>
                        <a:rPr lang="ru-RU" sz="1800" b="0" baseline="0" dirty="0" smtClean="0">
                          <a:solidFill>
                            <a:schemeClr val="bg2">
                              <a:lumMod val="10000"/>
                            </a:schemeClr>
                          </a:solidFill>
                          <a:latin typeface="Times New Roman" pitchFamily="18" charset="0"/>
                          <a:cs typeface="Times New Roman" pitchFamily="18" charset="0"/>
                        </a:rPr>
                        <a:t> приглашают медработника и членов ГЭК, которые составляют акт о досрочном завершении экзамена по объективным причинам.  Участнику экзамена может быть </a:t>
                      </a:r>
                      <a:r>
                        <a:rPr lang="ru-RU" sz="1800" b="0" dirty="0" smtClean="0">
                          <a:solidFill>
                            <a:schemeClr val="bg2">
                              <a:lumMod val="10000"/>
                            </a:schemeClr>
                          </a:solidFill>
                          <a:latin typeface="Times New Roman" pitchFamily="18" charset="0"/>
                          <a:cs typeface="Times New Roman" pitchFamily="18" charset="0"/>
                        </a:rPr>
                        <a:t>предоставлена возможность пересдачи экзамена в резервный день.</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b="0" dirty="0" smtClean="0">
                          <a:solidFill>
                            <a:schemeClr val="bg2">
                              <a:lumMod val="10000"/>
                            </a:schemeClr>
                          </a:solidFill>
                          <a:latin typeface="Times New Roman" pitchFamily="18" charset="0"/>
                          <a:cs typeface="Times New Roman" pitchFamily="18" charset="0"/>
                        </a:rPr>
                        <a:t>Предъявить претензии  к качеству КИМ (полиграфический дефект/технический дефект/содержание задания).</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b="0" dirty="0" smtClean="0">
                          <a:solidFill>
                            <a:schemeClr val="bg2">
                              <a:lumMod val="10000"/>
                            </a:schemeClr>
                          </a:solidFill>
                          <a:latin typeface="Times New Roman" pitchFamily="18" charset="0"/>
                          <a:cs typeface="Times New Roman" pitchFamily="18" charset="0"/>
                        </a:rPr>
                        <a:t>Досрочно завершить выполнение</a:t>
                      </a:r>
                      <a:r>
                        <a:rPr lang="ru-RU" sz="1800" b="0" baseline="0" dirty="0" smtClean="0">
                          <a:solidFill>
                            <a:schemeClr val="bg2">
                              <a:lumMod val="10000"/>
                            </a:schemeClr>
                          </a:solidFill>
                          <a:latin typeface="Times New Roman" pitchFamily="18" charset="0"/>
                          <a:cs typeface="Times New Roman" pitchFamily="18" charset="0"/>
                        </a:rPr>
                        <a:t> экзаменационной работы, не дожидаясь завершения окончания экзамена.</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b="0" baseline="0" dirty="0" smtClean="0">
                          <a:solidFill>
                            <a:schemeClr val="bg2">
                              <a:lumMod val="10000"/>
                            </a:schemeClr>
                          </a:solidFill>
                          <a:latin typeface="Times New Roman" pitchFamily="18" charset="0"/>
                          <a:cs typeface="Times New Roman" pitchFamily="18" charset="0"/>
                        </a:rPr>
                        <a:t>Подать апелляцию о нарушении процедуры ОГЭ, не выходя из ППЭ.</a:t>
                      </a: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ru-RU" sz="1800" b="0" baseline="0" dirty="0" smtClean="0">
                          <a:solidFill>
                            <a:schemeClr val="bg2">
                              <a:lumMod val="10000"/>
                            </a:schemeClr>
                          </a:solidFill>
                          <a:latin typeface="Times New Roman" pitchFamily="18" charset="0"/>
                          <a:cs typeface="Times New Roman" pitchFamily="18" charset="0"/>
                        </a:rPr>
                        <a:t>Подать апелляцию о несогласии с выставленными баллами.</a:t>
                      </a:r>
                      <a:endParaRPr lang="ru-RU" sz="1800" b="0" dirty="0" smtClean="0">
                        <a:solidFill>
                          <a:schemeClr val="bg2">
                            <a:lumMod val="10000"/>
                          </a:schemeClr>
                        </a:solidFill>
                        <a:latin typeface="Times New Roman" pitchFamily="18" charset="0"/>
                        <a:cs typeface="Times New Roman" pitchFamily="18" charset="0"/>
                      </a:endParaRPr>
                    </a:p>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endParaRPr lang="ru-RU" sz="1800" b="0" dirty="0" smtClean="0">
                        <a:solidFill>
                          <a:schemeClr val="bg2">
                            <a:lumMod val="10000"/>
                          </a:schemeClr>
                        </a:solidFill>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20425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483</TotalTime>
  <Words>1403</Words>
  <Application>Microsoft Office PowerPoint</Application>
  <PresentationFormat>Экран (4:3)</PresentationFormat>
  <Paragraphs>235</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Boyarchenko</dc:creator>
  <cp:lastModifiedBy>Boyarchenko</cp:lastModifiedBy>
  <cp:revision>20</cp:revision>
  <dcterms:created xsi:type="dcterms:W3CDTF">2023-02-02T09:25:52Z</dcterms:created>
  <dcterms:modified xsi:type="dcterms:W3CDTF">2025-01-29T10:39:31Z</dcterms:modified>
</cp:coreProperties>
</file>