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1" r:id="rId3"/>
    <p:sldId id="262" r:id="rId4"/>
    <p:sldId id="263" r:id="rId5"/>
    <p:sldId id="264" r:id="rId6"/>
    <p:sldId id="265" r:id="rId7"/>
    <p:sldId id="266" r:id="rId8"/>
    <p:sldId id="256" r:id="rId9"/>
    <p:sldId id="272" r:id="rId10"/>
    <p:sldId id="28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brnadzor.gov.ru/gia/gia-9/" TargetMode="External"/><Relationship Id="rId2" Type="http://schemas.openxmlformats.org/officeDocument/2006/relationships/hyperlink" Target="http://school2enis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6"/>
            <a:ext cx="828092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Организация и проведение итогового собеседования по русскому языку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203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Познакомиться с нормативными документами более подробно можно на сайте школы в разделе «Государственная итоговая аттестация» вкладка «ГИА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://school2enis.ru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сайте Федеральной службы по надзору в сфере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  <a:hlinkClick r:id="rId3"/>
              </a:rPr>
              <a:t>https://obrnadzor.gov.ru/gia/gia-9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176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969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Участники итогового собеседования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700807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400" b="1" u="sng" dirty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Обучающиеся IX классов общеобразовательных организаций</a:t>
            </a:r>
            <a:r>
              <a:rPr lang="ru-RU" sz="2400" b="1" dirty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, в том числе:</a:t>
            </a:r>
          </a:p>
          <a:p>
            <a:pPr algn="just">
              <a:defRPr/>
            </a:pPr>
            <a:r>
              <a:rPr lang="ru-RU" sz="2400" b="1" dirty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    - обучающиеся с ОВЗ, дети-инвалиды и инвалиды;</a:t>
            </a:r>
          </a:p>
          <a:p>
            <a:pPr algn="just">
              <a:defRPr/>
            </a:pPr>
            <a:r>
              <a:rPr lang="ru-RU" sz="2400" b="1" dirty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    - лица, обучающиеся по состоянию здоровья на дому, </a:t>
            </a:r>
            <a:r>
              <a:rPr lang="ru-RU" sz="2400" b="1" dirty="0" smtClean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в образовательных </a:t>
            </a:r>
            <a:r>
              <a:rPr lang="ru-RU" sz="2400" b="1" dirty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организациях, в том числе санаторно-курортных, в которых проводятся необходимые лечебные, реабилитационные и оздоровительные мероприятия для нуждающихся в длительном лечении;</a:t>
            </a:r>
          </a:p>
          <a:p>
            <a:pPr algn="just">
              <a:defRPr/>
            </a:pPr>
            <a:r>
              <a:rPr lang="ru-RU" sz="2400" b="1" dirty="0">
                <a:solidFill>
                  <a:srgbClr val="2E3192"/>
                </a:solidFill>
                <a:latin typeface="Times New Roman" pitchFamily="18" charset="0"/>
                <a:cs typeface="Times New Roman" pitchFamily="18" charset="0"/>
              </a:rPr>
              <a:t>    - лица, не допущенные к ГИА и не завершившие освоение образовательной программы основного общего образования в предыдущие годы, которые зачисляются в образовательные организации на срок, необходимый для прохождения ГИА</a:t>
            </a:r>
            <a:endParaRPr lang="ru-RU" sz="2400" dirty="0">
              <a:solidFill>
                <a:srgbClr val="2E319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3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295275" y="695324"/>
            <a:ext cx="4996805" cy="4893916"/>
          </a:xfrm>
          <a:prstGeom prst="round2Diag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0" scaled="1"/>
            <a:tileRect/>
          </a:gra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 проводится ежегодно по текстам, темам и заданиям, сформированным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Рособрнадзором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основной срок - во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вторую среду февраля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дополнительные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сроки: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вторую рабочую среду марта </a:t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третий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рабочий 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понедельник апреля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87839" y="1223962"/>
            <a:ext cx="2876550" cy="7524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февраля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87839" y="2766044"/>
            <a:ext cx="2876550" cy="7524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марта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67400" y="4437112"/>
            <a:ext cx="2876550" cy="7524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апреля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688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54012" y="404664"/>
            <a:ext cx="8466137" cy="2592288"/>
          </a:xfrm>
          <a:prstGeom prst="round2Diag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0" scaled="1"/>
            <a:tileRect/>
          </a:gra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Продолжительность проведения итогового собеседования для каждого участника ИС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15-16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минут.</a:t>
            </a:r>
          </a:p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участников ИС с ОВЗ, детей-инвалидов и инвалидов продолжительность проведения ИС увеличивается на 30 минут.</a:t>
            </a: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54012" y="3212976"/>
            <a:ext cx="8498005" cy="2859782"/>
          </a:xfrm>
          <a:prstGeom prst="round2Diag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0" scaled="1"/>
            <a:tileRect/>
          </a:gra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Итоговое собеседование может проводиться как в ходе учебного процесса, так и вне учебного процесса в общеобразовательной организации. </a:t>
            </a:r>
          </a:p>
          <a:p>
            <a:pPr>
              <a:defRPr/>
            </a:pPr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 о выборе варианта проведения итогового собеседования принимается общеобразовательной организацией самостоятельно путем издания распорядительного акта в форме приказа.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12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23850" y="404664"/>
            <a:ext cx="8561388" cy="2736304"/>
          </a:xfrm>
          <a:prstGeom prst="round2Diag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0" scaled="1"/>
            <a:tileRect/>
          </a:gra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проведения итогового собеседования в школе выделяются:</a:t>
            </a:r>
          </a:p>
          <a:p>
            <a:pPr>
              <a:buFontTx/>
              <a:buChar char="-"/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аудитории проведения итогового собеседования;</a:t>
            </a:r>
          </a:p>
          <a:p>
            <a:pPr>
              <a:buFontTx/>
              <a:buChar char="-"/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аудитории ожидания итогового собеседования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учебные кабинеты для участников, прошедших итоговое собеседование;</a:t>
            </a:r>
          </a:p>
          <a:p>
            <a:pPr>
              <a:buFontTx/>
              <a:buChar char="-"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штаб.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23850" y="3501008"/>
            <a:ext cx="8609012" cy="2594223"/>
          </a:xfrm>
          <a:prstGeom prst="round2Diag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0" scaled="1"/>
            <a:tileRect/>
          </a:gra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проведения ИС в школе создается </a:t>
            </a:r>
            <a:r>
              <a:rPr lang="ru-RU" sz="2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комиссия по проведению и проверке ИС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которую входят: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ответственный организатор;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технические специалисты;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организаторы проведения ИС;</a:t>
            </a:r>
          </a:p>
          <a:p>
            <a:pPr>
              <a:defRPr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собеседники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эксперты.</a:t>
            </a:r>
          </a:p>
        </p:txBody>
      </p:sp>
    </p:spTree>
    <p:extLst>
      <p:ext uri="{BB962C8B-B14F-4D97-AF65-F5344CB8AC3E}">
        <p14:creationId xmlns:p14="http://schemas.microsoft.com/office/powerpoint/2010/main" val="321911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30649" y="548680"/>
            <a:ext cx="8594275" cy="1021358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Итоговое собеседование начинается в 09.00 часов и проводится по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безбланковой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технологии.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15913" y="1844824"/>
            <a:ext cx="8584062" cy="2232248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день проведения ИС участникам ИС и лицам, привлеченным к его проведению, 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запрещается иметь при себе и использовать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связи, фото-, аудио- видеоаппаратуру, справочные материалы, письменные заметки и иные средства хранения и передачи информации.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15912" y="4221088"/>
            <a:ext cx="8609012" cy="2520280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рабочем столе участника ИС в аудитории проведения ИС помимо текстов, тем и заданий ИС могут находиться: 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ручка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документ, удостоверяющий личность;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лекарственные средства (при необходимости);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специальные технические средства (для участников с ОВЗ).</a:t>
            </a:r>
            <a:endParaRPr lang="ru-RU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2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5494" y="332656"/>
            <a:ext cx="59706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Экзаменационные материалы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82512" y="1066140"/>
            <a:ext cx="7783816" cy="120902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для экзаменатора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Карточки экзаменатора- собеседника по каждой теме беседы в 2х экземплярах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19047" y="2852936"/>
            <a:ext cx="7747281" cy="15121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для участника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 для чтения, карточки с темами беседы на выбор и планами беседы (на одной карточке план беседы только по одной теме), хранятся на столе у экзаменатора.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82512" y="4725144"/>
            <a:ext cx="7783815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для эксперта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 для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чтения обучающегося,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карточка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экзаменатора-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собеседника, карточка эксперта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66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Модель устного экзамена</a:t>
            </a:r>
          </a:p>
          <a:p>
            <a:pPr algn="ctr"/>
            <a:r>
              <a:rPr lang="ru-RU" sz="2000" b="1" spc="50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spc="50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15-16 </a:t>
            </a:r>
            <a:r>
              <a:rPr lang="ru-RU" sz="2000" b="1" spc="50" dirty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 на одного участника)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65922" y="1214755"/>
            <a:ext cx="8136904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Чтение вслух (до 2-х минут на подготовку, затем чтение (170 слов)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65922" y="2276872"/>
            <a:ext cx="8136904" cy="11468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Пересказ прочитанного текста с привлечением дополнительной информации (до 2-х минут на подготовку)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38397" y="3582951"/>
            <a:ext cx="8136904" cy="10494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устного монологического высказывания по одной из выбранных тем беседы (1 минута на подготовку – 3 минуты на высказывание)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3920" y="4844231"/>
            <a:ext cx="8134544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в диалоге с экзаменатором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5922" y="5932884"/>
            <a:ext cx="80825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Максимальное количество баллов –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20,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ученик получает зачет, если набрал 10 и более баллов.</a:t>
            </a:r>
          </a:p>
        </p:txBody>
      </p:sp>
    </p:spTree>
    <p:extLst>
      <p:ext uri="{BB962C8B-B14F-4D97-AF65-F5344CB8AC3E}">
        <p14:creationId xmlns:p14="http://schemas.microsoft.com/office/powerpoint/2010/main" val="8671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569913" y="622300"/>
            <a:ext cx="8178551" cy="5470995"/>
          </a:xfrm>
          <a:prstGeom prst="round2DiagRect">
            <a:avLst/>
          </a:prstGeom>
          <a:solidFill>
            <a:srgbClr val="FF5353"/>
          </a:soli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Повторно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решению педагогического совета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школы допускаются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ИС в дополнительные сроки в текущем учебном году следующие обучающиеся, экстерны:</a:t>
            </a:r>
          </a:p>
          <a:p>
            <a:pPr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1.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получившие по ИС «незачет»;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2. не явившиеся на ИС по уважительным причинам (болезнь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иные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обстоятельства), подтвержденным документально;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3. не завершившие ИС по уважительным причинам (болезнь или иные обстоятельства), подтвержденным документально;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4. удаленные с ИС за нарушение Порядка.</a:t>
            </a:r>
          </a:p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8660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467</TotalTime>
  <Words>641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Boyarchenko</dc:creator>
  <cp:lastModifiedBy>Boyarchenko</cp:lastModifiedBy>
  <cp:revision>17</cp:revision>
  <dcterms:created xsi:type="dcterms:W3CDTF">2023-02-02T09:25:52Z</dcterms:created>
  <dcterms:modified xsi:type="dcterms:W3CDTF">2024-12-09T08:15:31Z</dcterms:modified>
</cp:coreProperties>
</file>