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75" r:id="rId5"/>
    <p:sldId id="260" r:id="rId6"/>
    <p:sldId id="258" r:id="rId7"/>
    <p:sldId id="274" r:id="rId8"/>
    <p:sldId id="264" r:id="rId9"/>
    <p:sldId id="266" r:id="rId10"/>
    <p:sldId id="280" r:id="rId11"/>
    <p:sldId id="267" r:id="rId12"/>
    <p:sldId id="279" r:id="rId13"/>
    <p:sldId id="261" r:id="rId14"/>
    <p:sldId id="281" r:id="rId15"/>
    <p:sldId id="262" r:id="rId16"/>
    <p:sldId id="282" r:id="rId17"/>
    <p:sldId id="283" r:id="rId18"/>
    <p:sldId id="263" r:id="rId19"/>
    <p:sldId id="268" r:id="rId20"/>
    <p:sldId id="265" r:id="rId21"/>
    <p:sldId id="269" r:id="rId22"/>
    <p:sldId id="270" r:id="rId23"/>
    <p:sldId id="271" r:id="rId24"/>
    <p:sldId id="272" r:id="rId25"/>
    <p:sldId id="27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e.edu.ru/ru/main/min-points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.edu.ru/ru/main/legal-documents/index.php?id_4=17890&amp;from_4=1" TargetMode="External"/><Relationship Id="rId2" Type="http://schemas.openxmlformats.org/officeDocument/2006/relationships/hyperlink" Target="http://www.ege.edu.ru/ru/main/brief-glossary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brnadzor.gov.ru/gia/gia-11/" TargetMode="External"/><Relationship Id="rId2" Type="http://schemas.openxmlformats.org/officeDocument/2006/relationships/hyperlink" Target="https://schoolno2.gosuslugi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ge.edu.ru/" TargetMode="External"/><Relationship Id="rId4" Type="http://schemas.openxmlformats.org/officeDocument/2006/relationships/hyperlink" Target="https://fipi.ru/?ysclid=m4gpf2h7kc64740467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40768"/>
            <a:ext cx="756084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ЕГЭ</a:t>
            </a:r>
          </a:p>
          <a:p>
            <a:pPr algn="ctr"/>
            <a:r>
              <a:rPr lang="ru-RU" sz="1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20</a:t>
            </a:r>
            <a:r>
              <a:rPr lang="en-US" sz="10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</a:t>
            </a:r>
            <a:endParaRPr lang="ru-RU" sz="1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243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05342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нарушение требований и отказ от их соблюдения организаторы совместно с членами ГЭК вправе удалить участника ГИА-11 с экзамена.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этом случае организаторы совместно с членами ГЭК составляют акт об удалении участника ГИА-11 с экзамена.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бланках удаленного участника экзамена проставляется отметка о факте удаления с экзамена.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Экзаменационная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работа такого участника ГИА-11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проверяется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14487" y="3726021"/>
          <a:ext cx="5915025" cy="274320"/>
        </p:xfrm>
        <a:graphic>
          <a:graphicData uri="http://schemas.openxmlformats.org/drawingml/2006/table">
            <a:tbl>
              <a:tblPr/>
              <a:tblGrid>
                <a:gridCol w="5915025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260649"/>
            <a:ext cx="695113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Продолжительность экзаменов: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33985"/>
              </p:ext>
            </p:extLst>
          </p:nvPr>
        </p:nvGraphicFramePr>
        <p:xfrm>
          <a:off x="395536" y="845424"/>
          <a:ext cx="8208911" cy="407947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874268"/>
                <a:gridCol w="2334643"/>
              </a:tblGrid>
              <a:tr h="57758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язык, химия,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история,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140" marR="33140" marT="33140" marB="3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 30 минут</a:t>
                      </a:r>
                      <a:b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(210 минут)</a:t>
                      </a:r>
                    </a:p>
                  </a:txBody>
                  <a:tcPr marL="33140" marR="33140" marT="33140" marB="33140" anchor="ctr"/>
                </a:tc>
              </a:tr>
              <a:tr h="8995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(профильный уровень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литература,,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физика, биология,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ИКТ,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140" marR="33140" marT="33140" marB="3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 55 минут 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(235 минут)</a:t>
                      </a:r>
                    </a:p>
                  </a:txBody>
                  <a:tcPr marL="33140" marR="33140" marT="33140" marB="33140"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 (письменная часть)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140" marR="33140" marT="33140" marB="3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 10 мин </a:t>
                      </a:r>
                    </a:p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(190 минут)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140" marR="33140" marT="33140" marB="33140" anchor="ctr"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(базовый уровень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география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140" marR="33140" marT="33140" marB="3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  <a:b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(180 минут)</a:t>
                      </a:r>
                    </a:p>
                  </a:txBody>
                  <a:tcPr marL="33140" marR="33140" marT="33140" marB="33140" anchor="ctr"/>
                </a:tc>
              </a:tr>
              <a:tr h="748015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 (устная часть)</a:t>
                      </a:r>
                    </a:p>
                  </a:txBody>
                  <a:tcPr marL="33140" marR="33140" marT="33140" marB="3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минут</a:t>
                      </a:r>
                    </a:p>
                  </a:txBody>
                  <a:tcPr marL="33140" marR="33140" marT="33140" marB="3314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941168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участников ЕГЭ с ограниченными возможностями здоровья, для выпускников, относящихся к категории инвалидов и детей-инвалидов, а также тех, кто по состоянию здоровья обучался на дому или в специальных образовательных учреждениях, продолжительность экзамена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увеличивается на 1,5 часа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645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7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Устройства, которыми разрешено пользоваться во время ЕГЭ: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линейка, не содержащая справочной информации, для построения чертежей и рисунков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линейка, для построения графиков и схем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непрограммируемый калькулятор;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непрограммируемый калькулятор;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—непрограммируемый калькулятор;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иология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–непрограммируемый калькулятор;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итература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орфографический словарь (выдается в аудитории ППЭ)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467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980729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ГИА-11 признаются удовлетворительными в случае, если участник ГИА-11 по обязательным учебным предметам набрал количество баллов не ниже минимального, определяемого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или получил отметку не ниже удовлетворительной.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Пересдача неудовлетворительного результата экзамена в текущем учебном году предусмотрена только 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по учебным предметам  по выбору –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только через год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5256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ЕГЭ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35341" y="4221088"/>
            <a:ext cx="2821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https://checkege.rustest.ru/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221088"/>
            <a:ext cx="3486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Сервис проверки результатов ЕГЭ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188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367914" cy="47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51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каждому предмету ЕГЭ установлено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минимальное количество баллов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преодоление которого подтверждает освоение основных общеобразовательных программ.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16684"/>
              </p:ext>
            </p:extLst>
          </p:nvPr>
        </p:nvGraphicFramePr>
        <p:xfrm>
          <a:off x="251521" y="1600202"/>
          <a:ext cx="8313976" cy="5027328"/>
        </p:xfrm>
        <a:graphic>
          <a:graphicData uri="http://schemas.openxmlformats.org/drawingml/2006/table">
            <a:tbl>
              <a:tblPr/>
              <a:tblGrid>
                <a:gridCol w="4156988"/>
                <a:gridCol w="4156988"/>
              </a:tblGrid>
              <a:tr h="354977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Минимальное количество баллов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24 /40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3(27)/39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36/39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36/39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Информатика и ИКТ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40/44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36/39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32/35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37/40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42/45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7">
                <a:tc>
                  <a:txBody>
                    <a:bodyPr/>
                    <a:lstStyle/>
                    <a:p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32/40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211">
                <a:tc>
                  <a:txBody>
                    <a:bodyPr/>
                    <a:lstStyle/>
                    <a:p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(английский, немецкий, французский, испанский)</a:t>
                      </a: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22/30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744" marR="88744" marT="44372" marB="443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870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715" y="188640"/>
            <a:ext cx="78259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Times New Roman" pitchFamily="18" charset="0"/>
              </a:rPr>
              <a:t>Сроки проверки экзаменационных работ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29272"/>
              </p:ext>
            </p:extLst>
          </p:nvPr>
        </p:nvGraphicFramePr>
        <p:xfrm>
          <a:off x="539551" y="2060847"/>
          <a:ext cx="8161764" cy="2745625"/>
        </p:xfrm>
        <a:graphic>
          <a:graphicData uri="http://schemas.openxmlformats.org/drawingml/2006/table">
            <a:tbl>
              <a:tblPr/>
              <a:tblGrid>
                <a:gridCol w="4080882"/>
                <a:gridCol w="4080882"/>
              </a:tblGrid>
              <a:tr h="61998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по математике базового уровня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1800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E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00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0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Не позднее трех календарных дней после проведения экзамена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E0E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E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E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0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61998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по математике профильного уровня, ГВЭ по математике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E00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0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0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8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Не позднее четырех календарных дней после проведения экзамена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B00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0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0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80"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ЕГЭ и ГВЭ по русскому языку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18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Не позднее шести календарных дней после проведения экзамена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B0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885685"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ЕГЭ и ГВЭ по учебным предметам по выбору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48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0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Не позднее четырех календарных дней после проведения соответствующего экзамена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0B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58722"/>
              </p:ext>
            </p:extLst>
          </p:nvPr>
        </p:nvGraphicFramePr>
        <p:xfrm>
          <a:off x="518864" y="4945060"/>
          <a:ext cx="8229600" cy="571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7120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и ГВЭ по всем предметам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B0E6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E6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E6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Не позднее трех календарных дней после проведения соответствующего экзамена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30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D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5949280"/>
            <a:ext cx="7263207" cy="5741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23328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Calibri" pitchFamily="34" charset="0"/>
                <a:cs typeface="Arial" pitchFamily="34" charset="0"/>
              </a:rPr>
              <a:t>Основной период ГИА-11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Calibri" pitchFamily="34" charset="0"/>
                <a:cs typeface="Arial" pitchFamily="34" charset="0"/>
              </a:rPr>
              <a:t>Досрочный и дополнительный периоды ГИА-11, а также резервные сроки каждого из периодов проведения экзаменов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715" y="836712"/>
            <a:ext cx="82767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Сроки обработки бланков ЕГЭ и ГВЭ, а также проверка предметными комиссиями ответов на задания экзаменационной работы с развернутым ответом, ответов на задания текстов, тем, заданий, билетов ГВЭ</a:t>
            </a:r>
          </a:p>
        </p:txBody>
      </p:sp>
    </p:spTree>
    <p:extLst>
      <p:ext uri="{BB962C8B-B14F-4D97-AF65-F5344CB8AC3E}">
        <p14:creationId xmlns:p14="http://schemas.microsoft.com/office/powerpoint/2010/main" val="150247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116117"/>
              </p:ext>
            </p:extLst>
          </p:nvPr>
        </p:nvGraphicFramePr>
        <p:xfrm>
          <a:off x="683568" y="836712"/>
          <a:ext cx="8229600" cy="21216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30560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и ГВЭ по всем предметам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609E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0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9E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19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В течение одного рабочего дня, следующего за днем получения результатов централизованной проверки экзаменационных работ ЕГЭ, результатов проверки экзаменационных работ ГВЭ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E0B0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0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0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816000">
                <a:tc>
                  <a:txBody>
                    <a:bodyPr/>
                    <a:lstStyle/>
                    <a:p>
                      <a:pPr algn="l"/>
                      <a:r>
                        <a:rPr lang="ru-RU" sz="1600" b="0">
                          <a:effectLst/>
                        </a:rPr>
                        <a:t>По итогам перепроверки экзаменационных работ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0019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19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19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В течение двух рабочих дней, следующих за днем получения результатов перепроверки экзаменационных работ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F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538956"/>
              </p:ext>
            </p:extLst>
          </p:nvPr>
        </p:nvGraphicFramePr>
        <p:xfrm>
          <a:off x="493205" y="4149080"/>
          <a:ext cx="8229600" cy="3264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2640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и ГВЭ по всем предметам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48F9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B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F9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F9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В течение одного рабочего дня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984B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B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4B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4B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30374"/>
              </p:ext>
            </p:extLst>
          </p:nvPr>
        </p:nvGraphicFramePr>
        <p:xfrm>
          <a:off x="462373" y="5805264"/>
          <a:ext cx="8291264" cy="816000"/>
        </p:xfrm>
        <a:graphic>
          <a:graphicData uri="http://schemas.openxmlformats.org/drawingml/2006/table">
            <a:tbl>
              <a:tblPr/>
              <a:tblGrid>
                <a:gridCol w="4145632"/>
                <a:gridCol w="4145632"/>
              </a:tblGrid>
              <a:tr h="81600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ЕГЭ и ГВЭ по всем предметам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18A9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A2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A9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8A9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effectLst/>
                        </a:rPr>
                        <a:t>День ознакомления участников экзамена с утвержденными результатами по учебному предмету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B0A2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A2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A2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A2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052695" y="188640"/>
            <a:ext cx="6199005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Утверждение результатов экзаменов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3" y="3140968"/>
            <a:ext cx="8856984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Ознакомление участников экзамена с утвержденными результатами экзаменов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8767" y="4857855"/>
            <a:ext cx="7889698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Официальный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 объявления результатов экзаменов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467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проверки работ на региональном (часть С) и федеральном уровне (централизованная проверка частей А и В)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ГЭК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на своем заседании рассматривает результаты ЕГЭ по каждому общеобразовательному предмету и принимает решение об их утверждении или отмене. Утверждение результатов ЕГЭ осуществляется в течение 1-го рабочего дня с момента получения результатов централизованной проверки экзаменационных работ участников ЕГЭ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Затем результаты ЕГЭ передаются в образовательные учреждения, а также органы местного самоуправления и учредителям для ознакомления участников ЕГЭ с полученными ими результатами ЕГЭ.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Ознакомление участников ЕГЭ с полученными ими результатами ЕГЭ по общеобразовательному предмету осуществляется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 позднее 3-х рабочих дней со дня их утверждения ГЭК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решению ГЭК ознакомление участников ЕГЭ со своими результатами может осуществляться с использованием информационно-коммуникационных технологий в соответствии с требованиями законодательства Российской Федерации в области защиты персональных данных.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6061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6470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Результаты ЕГЭ действительны (4 года, следующих за годом сдачи ЕГЭ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2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052736"/>
            <a:ext cx="89289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Единый государственный экзамен (ЕГЭ) — это форма государственной итоговой аттестации (ГИА) по образовательным программам среднего общего 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проведении ЕГЭ используются контрольные измерительные материалы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(КИМ),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представляющие собой комплексы заданий стандартизированной формы, а также специальные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для оформления ответов на задания.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ЕГЭ проводится письменно на русском языке (за исключением ЕГЭ по иностранным языкам).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проведения ЕГЭ составляется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единое расписание.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 территории Российской Федерации ЕГЭ организуется и проводится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Федеральной службой по надзору в сфере образования и науки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)совместно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 органами исполнительной власти субъектов Российской Федерации.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6632"/>
            <a:ext cx="843324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сведения о ЕГЭ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017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256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Неудовлетворительный результат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843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Выпускникам текущего года, получившим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неудовлетворительные результаты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по одному из обязательных предметов предоставляется возможность пересдать ЕГЭ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дополнительные сроки.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Получившим повторно неудовлетворительный результат выдается справка об обучении в образовательном учреждении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Выпускникам текущего года, получившим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неудовлетворительные результаты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по русскому языку и математике, выдается справка об обучении в образовательном учреждении и предоставляется возможность сдавать  ЕГЭ на следующий год.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52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5256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Апелляция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01407"/>
            <a:ext cx="86409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Участник ЕГЭ имеет право подать апелляции: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ЕГЭ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- в день экзамена после сдачи бланков ЕГЭ до выхода из ППП (пункта приема экзамена);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 несогласии с выставленными баллами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в течение двух рабочих дней после официального объявления результатов экзамена.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852936"/>
            <a:ext cx="85256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подаче апелляции о нарушении установленного порядка  проведения ЕГЭ.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Получить от организатора в аудитории форму (два экземпляра), по которой составляется апелляция.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Составить апелляцию в двух экземплярах.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Передать оба экземпляра члену ГЭК, который обязан принять и удостоверить их своей подписью, один экземпляр отдать участнику ЕГЭ, другой передать в конфликтную комиссию.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Получить результат рассмотрения апелляции в КК, или в своем образовательном учреждении (для выпускников), или в ППЭ (для поступающих).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Конфликтная комиссия рассматривает апелляцию о нарушении установленного порядка поведения ЕГЭ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более 2 рабочих дней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принимает одно из решений: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отклонение апелляции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сохранение результатов ЕГЭ;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удовлетворение апелляции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отмена результата, участнику предоставляется возможность сдать ЕГЭ в иной день, предусмотренный расписанием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1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04664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подаче апелляции о несогласии с выставленными баллами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Получить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УО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г.Енисейска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двух экземплярах), по которой составляется апелляция.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Заполнить форму апелляции в 2 экземплярах.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Передать заполненные формы вышеуказанным лицам (которые обязаны принять и удостоверить их своей подписью, один экземпляр отдать участнику ЕГЭ, другой передать в конфликтную комиссию).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Получить информацию о времени и месте рассмотрения апелляции.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По возможности, прийти на процедуру рассмотрения апелляций в конфликтную комиссию, имея при себе паспорт.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Примечание.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рассмотрении апелляции вместо участника ЕГЭ или вместе с ним могут присутствовать его родители (законные представители), которые также должны иметь при себе паспорта (законный представитель должен иметь при себе также другие документы, подтверждающие его полномочия).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Подтвердить в протоколе апелляции, что ему предъявлены копии заполненных им бланка регистрации и бланков ответов №1 и №2 и правильность распознания его ответов в бланках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Примечание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Черновики в качестве материалов апелляции не рассматриваются.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случае, если участник ЕГЭ или его родитель (законный представитель) не явился на рассмотрение апелляции, правильность распознавания бланков ответов подтверждается членами конфликтной комиссии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643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12845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Участвовать в рассмотрении апелляции.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 Подписать протокол рассмотрения апелляции.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9. Получить результат рассмотрения апелляции в КК, в своем образовательном учреждении, или в ППЭ (для выпускников прошлых лет).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Конфликтная комиссия рассматривает апелляцию о несогласии с выставленными баллами ЕГЭ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более 4 рабочих дней с момента ее подачи участником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 принимает одно из решений: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отклонение апелляции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 сохранение выставленных баллов;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удовлетворение апелляции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 выставление других баллов.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результатам рассмотрения апелляции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количество выставленных баллов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 быть изменено как в сторону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увеличения,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 и в сторону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уменьшения.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724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692696"/>
            <a:ext cx="8208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Познакомиться с нормативными документами более подробно можно на сайте школы в разделе «Государственная итоговая аттестация» вкладка «ЕГЭ»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schoolno2.gosuslugi.ru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сайте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службы по надзору в сфере образования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obrnadzor.gov.ru/gia/gia-11/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spc="-4" dirty="0" smtClean="0"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sz="2000" spc="53" dirty="0" smtClean="0">
                <a:latin typeface="Times New Roman" pitchFamily="18" charset="0"/>
                <a:cs typeface="Times New Roman" pitchFamily="18" charset="0"/>
              </a:rPr>
              <a:t>института </a:t>
            </a:r>
            <a:r>
              <a:rPr lang="ru-RU" sz="2000" spc="15" dirty="0"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lang="ru-RU" sz="2000" spc="29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pc="-8" dirty="0" smtClean="0">
                <a:latin typeface="Times New Roman" pitchFamily="18" charset="0"/>
                <a:cs typeface="Times New Roman" pitchFamily="18" charset="0"/>
              </a:rPr>
              <a:t>измерений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://fipi.ru/?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ysclid=m4gpf2h7kc64740467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spc="-23" dirty="0" smtClean="0">
                <a:latin typeface="Times New Roman" pitchFamily="18" charset="0"/>
                <a:cs typeface="Times New Roman" pitchFamily="18" charset="0"/>
              </a:rPr>
              <a:t>Официального</a:t>
            </a:r>
            <a:r>
              <a:rPr lang="ru-RU" sz="2000" spc="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pc="-11" dirty="0" smtClean="0">
                <a:latin typeface="Times New Roman" pitchFamily="18" charset="0"/>
                <a:cs typeface="Times New Roman" pitchFamily="18" charset="0"/>
              </a:rPr>
              <a:t>информационного портала</a:t>
            </a:r>
            <a:r>
              <a:rPr lang="ru-RU" sz="2000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pc="4" dirty="0" smtClean="0">
                <a:latin typeface="Times New Roman" pitchFamily="18" charset="0"/>
                <a:cs typeface="Times New Roman" pitchFamily="18" charset="0"/>
              </a:rPr>
              <a:t>ЕГЭ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www.ege.edu.ru/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26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92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90184" y="260648"/>
            <a:ext cx="31091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Участники ЕГЭ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698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ЕГЭ как форме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ГИА  допускаются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обучающиеся, не имеющие академической задолженности и в полном объеме выполнившие учебный план или индивидуальный учебный план (далее — выпускники текущего года).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564903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ля  сдачи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ЕГЭ необходимо подать заявление: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выпускникам общеобразовательных учреждений  текущего года, выпускникам и обучающимся учреждений СПО, имеющим аттестат о среднем общем образовании - в свое образовательное учреждение с указанием предметов 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февраля (включительно) текущего года.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5" y="2420889"/>
            <a:ext cx="799288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Подача заявлений.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5639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После 1 февраля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изменить (дополнить) перечень сдаваемых предметов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обучающийся может только при наличии уважительной причины (подтвержденной документально) — по решению ГЭК</a:t>
            </a:r>
          </a:p>
        </p:txBody>
      </p:sp>
    </p:spTree>
    <p:extLst>
      <p:ext uri="{BB962C8B-B14F-4D97-AF65-F5344CB8AC3E}">
        <p14:creationId xmlns:p14="http://schemas.microsoft.com/office/powerpoint/2010/main" val="296546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94245"/>
              </p:ext>
            </p:extLst>
          </p:nvPr>
        </p:nvGraphicFramePr>
        <p:xfrm>
          <a:off x="457200" y="1600200"/>
          <a:ext cx="7992888" cy="484031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96444"/>
                <a:gridCol w="3996444"/>
              </a:tblGrid>
              <a:tr h="484031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Предметы по выбору: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(английский, французский, немецкий, испанский языки)</a:t>
                      </a:r>
                    </a:p>
                    <a:p>
                      <a:pPr marL="342900" indent="-342900" eaLnBrk="1" hangingPunct="1">
                        <a:buFont typeface="Wingdings" pitchFamily="2" charset="2"/>
                        <a:buChar char="ü"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 (КЕГЭ)</a:t>
                      </a:r>
                    </a:p>
                    <a:p>
                      <a:endParaRPr lang="ru-RU" sz="2000" dirty="0">
                        <a:solidFill>
                          <a:srgbClr val="66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Обязательные предметы: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 математика (базовый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уровень  или профильный уровень)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66003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404664"/>
            <a:ext cx="838165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Предметы ЕГЭ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530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2567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Расписание ЕГЭ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36687"/>
              </p:ext>
            </p:extLst>
          </p:nvPr>
        </p:nvGraphicFramePr>
        <p:xfrm>
          <a:off x="251520" y="764704"/>
          <a:ext cx="8784976" cy="532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9570"/>
                <a:gridCol w="7105406"/>
              </a:tblGrid>
              <a:tr h="466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литература, химия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язык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мая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(профиль,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база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июня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7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июня 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июня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История, физика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июня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Биология, иностранные язык (письменная часть)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 июня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 (устная часть)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июня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русский язык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июня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география, литература,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физика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394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24июня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математика (база, профиль)</a:t>
                      </a: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43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980728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60648"/>
            <a:ext cx="424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Сроки  ЕГЭ(проект)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704554"/>
              </p:ext>
            </p:extLst>
          </p:nvPr>
        </p:nvGraphicFramePr>
        <p:xfrm>
          <a:off x="323528" y="980729"/>
          <a:ext cx="8640960" cy="2173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0314"/>
                <a:gridCol w="7370646"/>
              </a:tblGrid>
              <a:tr h="43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3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июня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химия, обществознание, информатика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18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июня 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история, иностранный язык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3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 июня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биология, иностранные языки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  <a:tr h="43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июля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все предметы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720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256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Проведение ЕГЭ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08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87345"/>
              </p:ext>
            </p:extLst>
          </p:nvPr>
        </p:nvGraphicFramePr>
        <p:xfrm>
          <a:off x="107504" y="980728"/>
          <a:ext cx="8928992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6840760"/>
              </a:tblGrid>
              <a:tr h="43187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Выпускник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обязан: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Выпускник имеет право: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312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Явиться в ППЭ не позднее 9.00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Иметь при себе черную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гелевую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ручку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Иметь при себе паспорт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уважительной причине покинуть аудиторию в сопровождении организатора</a:t>
                      </a:r>
                      <a:r>
                        <a:rPr lang="ru-RU" sz="18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вне аудитории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оставив паспорт,  ЭМ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черновики на рабочем столе, организатор проверяет комплектность оставленных ЭМ</a:t>
                      </a:r>
                      <a:endParaRPr lang="ru-RU" sz="18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 экзамена по</a:t>
                      </a:r>
                      <a:r>
                        <a:rPr lang="ru-RU" sz="18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состоянию здоровья или другим объективным причинам 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может покинуть аудиторию, не закончив экзамен. В таком случае организаторы</a:t>
                      </a:r>
                      <a:r>
                        <a:rPr lang="ru-RU" sz="18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приглашают медработника и членов ГЭК, которые составляют акт о досрочном завершении экзамена по объективным причинам.  Участнику экзамена может быть 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предоставлена возможность пересдачи экзамена в резервный день.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Предъявить претензии  к качеству КИМ (полиграфический дефект/технический дефект).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Досрочно завершить выполнение</a:t>
                      </a:r>
                      <a:r>
                        <a:rPr lang="ru-RU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экзаменационной работы, не дожидаясь завершения окончания экзамена.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Подать апелляцию о нарушении процедуры ЕГЭ, не выходя из ППЭ.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Подать апелляцию о несогласии с выставленными баллами.</a:t>
                      </a:r>
                      <a:endParaRPr lang="ru-RU" b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6511" y="793228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уведомление о регистрации на экзамены;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связи;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электронно-вычислительную технику;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фото-, аудио- и видеоаппаратуру;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справочные материалы, письменные заметки и иные средства хранения и передачи информации.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Выносить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аудиторий и ППЭ экзаменационные материалы на бумажном и (или) электронном носителях.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Выносить из аудиторий письменные принадлежности, письменные заметки и иные средства хранения и передачи информации.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Фотографировать экзаменационный материалы.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Разговаривать между собой.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Обмениваться любыми материалами и предметами с другими участниками ГИА-11.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Переписывать задания ГИА-11 в черновики со штампом образовательной организации.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Произвольно выходить из аудитории и перемещаться по ППЭ без сопровождения организатора вне аудитории.</a:t>
            </a:r>
          </a:p>
          <a:p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8641"/>
            <a:ext cx="763767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 время экзамена запрещается: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9738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1180</Words>
  <Application>Microsoft Office PowerPoint</Application>
  <PresentationFormat>Экран (4:3)</PresentationFormat>
  <Paragraphs>226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Boyarchenko</dc:creator>
  <cp:lastModifiedBy>Boyarchenko</cp:lastModifiedBy>
  <cp:revision>43</cp:revision>
  <dcterms:created xsi:type="dcterms:W3CDTF">2014-02-19T05:04:44Z</dcterms:created>
  <dcterms:modified xsi:type="dcterms:W3CDTF">2024-12-09T07:24:52Z</dcterms:modified>
</cp:coreProperties>
</file>