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556792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ИТОГОВОЕ СОЧИНЕНИЕ  202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-202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18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сбора исходных сведений и подготовки к проведению итогового сочинения (изложения)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Сведения об участниках итогового сочинения (изложения) вносятся РЦОИ в РИС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Сведения об участниках итогового сочинения (изложения) предоставляют органы местного самоуправления, осуществляющие управление в сфере образования, и (или) образовательные организации, в которых обучающиеся получают среднее общее образование.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10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843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Места проведения итогового сочинения (изложения)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сочинение (изложение) проводится в образовательных организациях и (или) местах проведения итогового сочинения (изложения), определенных ОИВ.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Количество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общая площадь и состояние помещений, предоставляемых для проведения итогового сочинения (изложения), должны обеспечивать проведение итогового сочинения (изложения) в условиях, соответствующих требованиям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нормативов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8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итогового сочинения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 участников итогового сочинения (изложения) в места проведения итогового сочинения (изложения) начинается с 09:00 по местному времени. 	Участники итогового сочинения (изложения) рассаживаются за рабочие столы в учебном кабинете в произвольном порядке (по одному человеку за рабочий стол).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(изложение) начинается в 10:00 по местному времени.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Повторный общий инструктаж для опоздавших участников не проводится.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 в аудитории предоставляют необходимую информацию для заполнения регистрационных полей бланков итогового сочинения (изложения).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начала итогового сочинения (изложения) в учебном кабинете организаторы проводят инструктаж участников. Инструктаж состоит из двух частей. Первая часть инструктажа проводится до 10:00 по местному времени и включает в себя информирование участников о порядке проведения итогового сочинения (изложения), в том числе о случаях удаления с итогового сочинения (изложения), продолжительности написания итогового сочинения (изложения), о времени и месте ознакомления с результатами итогового сочинения (изложения), а также 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том, что записи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листах бумаги для черновиков не обрабатываются и не проверяются.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7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проведении второй части инструктажа, которая начинается не ранее 10:00 по местному времени, члены комиссии по проведению итогового сочинения (изложения) должны ознакомить участников итогового сочинения (изложения) с темами итогового сочинения (текстами для итогового изложения) (содержательное комментирование тем итогового сочинения и текстов для итогового изложения не допускается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итогового сочинения (изложения) заполняют регистрационные поля бланков, указывают номер темы итогового сочинения (текста для итогового 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бланке записи участники итогового сочинения (изложения) переписывают название выбранной ими темы сочинения (текста для итогового 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Организаторы в аудитории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проверяют правильность заполнения участниками итогового сочинения (изложения) регистрационных полей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бланков, бланк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регистрации и бланки записи каждого участника итогового сочинения (изложения) на корректность вписанного участником итогового сочинения (изложения) кода работы (код работы должен совпадать с кодом работы на бланке регистрации), номера темы итогового сочинения (текста для итогового изложения).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бъявляют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время окончания написания итогового сочинения (изложения) и фиксируют их на доске (информационном стенде), после чего участники итогового сочинения (изложения) приступают к написанию итогового сочинения (изложения). </a:t>
            </a:r>
          </a:p>
        </p:txBody>
      </p:sp>
    </p:spTree>
    <p:extLst>
      <p:ext uri="{BB962C8B-B14F-4D97-AF65-F5344CB8AC3E}">
        <p14:creationId xmlns:p14="http://schemas.microsoft.com/office/powerpoint/2010/main" val="116401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проведения итогового сочинения (изложения) на рабочем столе участников итогового сочинения (изложения) помимо бланка регистрации и бланков записи (дополнительных бланков записи), находятся: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ручка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капиллярная с чернилами черного цвета);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удостоверяющий личность;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орфографический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словарь для участников итогового сочинения (орфографический и толковый словари для участников итогового изложения), выданный по месту проведения итогового сочинения (изложения);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питание (при необходимости);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участников итогового сочинения (изложения);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бумаги для черновиков, выданные по месту проведения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220968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проведения итогового сочинения (изложения) участникам итогового сочинения (изложения) запрещено иметь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себе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средства связи, фото-, аудио и видеоаппаратуру,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заметки и иные средства хранения и передачи информации,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орфографические и (или) толковые словари,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пользоваться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текстами литературного материала (художественные произведения, дневники, мемуары, публицистика, другие литературные источники).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итогового сочинения (изложения), нарушившие установленные требования, удаляются с итогового сочинения (изложения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 составляет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«Акт об удалении участника итогового сочинения (изложения)» (форма ИС-09), вносит соответствующую отметку в форму ИС-05 «Ведомость проведения итогового сочинения (изложения) в учебном кабинете ОО (месте проведения)» (участник итогового сочинения (изложения) должен поставить свою подпись в указанной форме).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бланке регистрации указанного участника итогового сочинения (изложения) необходимо внести отметку «Х» в поле «Удален». Внесение отметки в поле «Удален» подтверждается подписью члена комиссии по проведению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113675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 30 минут и за 5 минут до окончания итогового сочинения (изложения) члены комиссии по проведению итогового сочинения (изложения) сообщают участникам итогового сочинения (изложения) о скором завершении написания итогового сочинения (изложения) и о необходимости перенести написанные сочинения (изложения) из листов бумаги для черновиков в бланки записи (в том числе в дополнительные бланки записи).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28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Член комиссии по проведению итогового сочинения (изложения) ставит «Z»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области бланка записи (или дополнительного бланка записи), оставшейся незаполненной.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бланках регистрации участников итогового сочинения (изложения) члены комиссии по проведению итогового сочинения (изложения) заполняют поле «Количество бланков записи».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указанное поле вписывается то количество бланков записи, включая дополнительные бланки записи (в случае если такие выдавались по запросу участника), которое было выдано участнику</a:t>
            </a:r>
          </a:p>
        </p:txBody>
      </p:sp>
    </p:spTree>
    <p:extLst>
      <p:ext uri="{BB962C8B-B14F-4D97-AF65-F5344CB8AC3E}">
        <p14:creationId xmlns:p14="http://schemas.microsoft.com/office/powerpoint/2010/main" val="56642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проверки и оценивания итогового сочинения (изложения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«Объем итогового сочинения (изложения)»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1 к итоговому сочинению: Рекомендуемое количество слов – от 350.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Максимальное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слов в итоговом сочинении не устанавливается. Если в итоговом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 (изложения)» и критериям оценивания). В клетки по всем требованиям (№ 1 и № 2) и критериям оценивания выставляется «незачет». В поле «Результат проверки сочинения (изложения)» ставится «незачет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2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Требование № 2. «Самостоятельность написания итогового сочинения (изложения)»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2 к итоговому сочинению: 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 итогового сочинения. Если итоговое сочинение признано несамостоятельным, то выставляется «незачет» за невыполнение требования № 2 и «незачет» за работу в целом (такое итоговое сочинение не проверяется по критериям оценивания). Выставляется «незачет» за невыполнение требования № 2. В клетки по всем критериям оценивания выставляется «незачет». В поле «Результат проверки сочинения (изложения)» ставится «незачет».</a:t>
            </a:r>
          </a:p>
        </p:txBody>
      </p:sp>
    </p:spTree>
    <p:extLst>
      <p:ext uri="{BB962C8B-B14F-4D97-AF65-F5344CB8AC3E}">
        <p14:creationId xmlns:p14="http://schemas.microsoft.com/office/powerpoint/2010/main" val="3965083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сочинение (изложение) не соответствует требованию № 1 и (или) требованию № 2, то выставляется «незачет» за соответствующее требование и «незачет» за всю работу в целом. В клетки по всем критериям оценивания выставляется «незачет». В поле «Результат проверки сочинения (изложения)» ставится «незачет». Итоговое сочинение (изложение), соответствующее установленным требованиям, оценивается по критериям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соответствующее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установленным требованиям, оценивается по критериям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теме</a:t>
            </a:r>
          </a:p>
          <a:p>
            <a:pPr marL="342900" indent="-342900" algn="just">
              <a:buAutoNum type="arabicPeriod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Композиция и логика рассуждения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письменной речи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«зачета» за итоговое изложение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</a:p>
        </p:txBody>
      </p:sp>
    </p:spTree>
    <p:extLst>
      <p:ext uri="{BB962C8B-B14F-4D97-AF65-F5344CB8AC3E}">
        <p14:creationId xmlns:p14="http://schemas.microsoft.com/office/powerpoint/2010/main" val="372444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проведения итогового сочинения (изложения)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804046"/>
              </p:ext>
            </p:extLst>
          </p:nvPr>
        </p:nvGraphicFramePr>
        <p:xfrm>
          <a:off x="611560" y="1286763"/>
          <a:ext cx="8229600" cy="94986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738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срок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Дополнительные сроки</a:t>
                      </a:r>
                      <a:endParaRPr lang="ru-RU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0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декабря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февраля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апреля 202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991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Предоставление  Итогового  Сочинения  в  ВУЗы  в качестве индивидуального достижения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965" y="85900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пунктом 33 Порядка приема в вузы поступающему по решению организации высшего образования начисляются баллы за оценку, выставленную организацией высшего образования по результатам проверки итогового сочинения, являющегося условием допуска к ГИА. Для учета итогового сочинения поступающему не требуется представлять документы, подтверждающие получение такого индивидуального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Важно!!! Результаты итогового изложения не учитываются в качестве индивидуальных достижений при поступлении в ВУЗы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баллов, начисленных поступающему за индивидуальные достижения, не может быть более 10 баллов.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индивидуальных достижений, учитываемых при равенстве поступающих по критериям ранжирования, указанным в подпунктах 1-4 пункта 76 и в подпунктах 1-4 пункта 77 Порядка приема в вузы, устанавливается организацией высшего образования самостоятельно. В случае равенства поступающих по указанным достижениям перечень таких достижений может быть дополнен в период проведения приема.</a:t>
            </a:r>
          </a:p>
        </p:txBody>
      </p:sp>
    </p:spTree>
    <p:extLst>
      <p:ext uri="{BB962C8B-B14F-4D97-AF65-F5344CB8AC3E}">
        <p14:creationId xmlns:p14="http://schemas.microsoft.com/office/powerpoint/2010/main" val="4128006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59944"/>
              </p:ext>
            </p:extLst>
          </p:nvPr>
        </p:nvGraphicFramePr>
        <p:xfrm>
          <a:off x="356500" y="2276872"/>
          <a:ext cx="8640959" cy="41427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615016"/>
                <a:gridCol w="1025943"/>
              </a:tblGrid>
              <a:tr h="39309">
                <a:tc>
                  <a:txBody>
                    <a:bodyPr/>
                    <a:lstStyle/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r>
                        <a:rPr lang="ru-RU" sz="20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оценивания</a:t>
                      </a:r>
                    </a:p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5260">
                <a:tc gridSpan="2">
                  <a:txBody>
                    <a:bodyPr/>
                    <a:lstStyle/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К1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</a:t>
                      </a:r>
                      <a:r>
                        <a:rPr lang="ru-RU" sz="20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теме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675">
                <a:tc>
                  <a:txBody>
                    <a:bodyPr/>
                    <a:lstStyle/>
                    <a:p>
                      <a:pPr marL="72390" indent="25146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2000" spc="1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раскрывает</a:t>
                      </a:r>
                      <a:r>
                        <a:rPr lang="ru-RU" sz="2000" spc="1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тему</a:t>
                      </a:r>
                      <a:r>
                        <a:rPr lang="ru-RU" sz="2000" spc="1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r>
                        <a:rPr lang="ru-RU" sz="2000" spc="1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2000" spc="1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000" spc="1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той</a:t>
                      </a:r>
                      <a:r>
                        <a:rPr lang="ru-RU" sz="2000" spc="1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2000" spc="1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иной</a:t>
                      </a:r>
                      <a:r>
                        <a:rPr lang="ru-RU" sz="2000" spc="1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форме</a:t>
                      </a:r>
                      <a:r>
                        <a:rPr lang="ru-RU" sz="2000" spc="1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рассуждает</a:t>
                      </a:r>
                      <a:r>
                        <a:rPr lang="ru-RU" sz="2000" spc="1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предложенную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тему,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выбрав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убедительный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путь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ее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раскрытия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(размышляя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предложенной</a:t>
                      </a:r>
                      <a:r>
                        <a:rPr lang="ru-RU" sz="20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темой,</a:t>
                      </a:r>
                      <a:r>
                        <a:rPr lang="ru-RU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раскрывает разные</a:t>
                      </a:r>
                      <a:r>
                        <a:rPr lang="ru-RU" sz="20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ее</a:t>
                      </a:r>
                      <a:r>
                        <a:rPr lang="ru-RU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аспекты</a:t>
                      </a:r>
                      <a:r>
                        <a:rPr lang="ru-RU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0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взаимосвязи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),коммуникативный</a:t>
                      </a:r>
                      <a:r>
                        <a:rPr lang="ru-RU" sz="2000" spc="-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замысел</a:t>
                      </a:r>
                      <a:r>
                        <a:rPr lang="ru-RU" sz="20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r>
                        <a:rPr lang="ru-RU" sz="20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выражен</a:t>
                      </a:r>
                      <a:r>
                        <a:rPr lang="ru-RU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ясно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2745">
                <a:tc>
                  <a:txBody>
                    <a:bodyPr/>
                    <a:lstStyle/>
                    <a:p>
                      <a:pPr marL="72390" marR="42545" indent="251460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поверхностно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рассуждает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предложенную тему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рассуждает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тему,</a:t>
                      </a:r>
                      <a:r>
                        <a:rPr lang="ru-RU" sz="20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близкую</a:t>
                      </a:r>
                      <a:r>
                        <a:rPr lang="ru-RU" sz="20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20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предложенной,</a:t>
                      </a:r>
                      <a:r>
                        <a:rPr lang="ru-RU" sz="20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коммуникативный</a:t>
                      </a:r>
                      <a:r>
                        <a:rPr lang="ru-RU" sz="20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замысел</a:t>
                      </a:r>
                      <a:r>
                        <a:rPr lang="ru-RU" sz="20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r>
                        <a:rPr lang="ru-RU" sz="20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прослеживается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7620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9885">
                <a:tc>
                  <a:txBody>
                    <a:bodyPr/>
                    <a:lstStyle/>
                    <a:p>
                      <a:pPr marL="324485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20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</a:t>
                      </a:r>
                      <a:r>
                        <a:rPr lang="ru-RU" sz="20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теме,</a:t>
                      </a:r>
                      <a:r>
                        <a:rPr lang="ru-RU" sz="20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20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коммуникативный</a:t>
                      </a:r>
                      <a:r>
                        <a:rPr lang="ru-RU" sz="20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замысел</a:t>
                      </a:r>
                      <a:r>
                        <a:rPr lang="ru-RU" sz="20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r>
                        <a:rPr lang="ru-RU" sz="20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0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прослеживается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 algn="ctr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4625">
                <a:tc gridSpan="2">
                  <a:txBody>
                    <a:bodyPr/>
                    <a:lstStyle/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Аргументация.</a:t>
                      </a:r>
                      <a:r>
                        <a:rPr lang="ru-RU" sz="20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</a:t>
                      </a:r>
                      <a:r>
                        <a:rPr lang="ru-RU" sz="20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литературного</a:t>
                      </a:r>
                      <a:r>
                        <a:rPr lang="ru-RU" sz="20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8864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Рекомендуемые критерии оценивания итогового сочинения организациями, реализующими образовательные программы высшего образования</a:t>
            </a: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критерии носят рекомендательный характер. Образовательная организация высшего образования вправе разработать собственные критерии оценивания итогового сочинения, в том числе на основе предложенных.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Сочинение   оценивается    по    десяти    критериям    и    с    учетом    его    объема и самостоятельности.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№ 1 и № 2 являются основными.</a:t>
            </a:r>
            <a:endParaRPr lang="ru-RU" sz="13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при проверке сочинения по критерию № 1 или № 2 поставлено 0 баллов, то сочинение дальше не проверяется: по всем остальным критериям выставляется 0 баллов.</a:t>
            </a: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25082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02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95862"/>
              </p:ext>
            </p:extLst>
          </p:nvPr>
        </p:nvGraphicFramePr>
        <p:xfrm>
          <a:off x="323528" y="188640"/>
          <a:ext cx="8568952" cy="6324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51558"/>
                <a:gridCol w="1017394"/>
              </a:tblGrid>
              <a:tr h="2343839">
                <a:tc>
                  <a:txBody>
                    <a:bodyPr/>
                    <a:lstStyle/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400" spc="6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400" spc="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раскрытии</a:t>
                      </a:r>
                      <a:r>
                        <a:rPr lang="ru-RU" sz="1400" spc="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</a:t>
                      </a:r>
                      <a:r>
                        <a:rPr lang="ru-RU" sz="1400" spc="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r>
                        <a:rPr lang="ru-RU" sz="1400" spc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доказывает</a:t>
                      </a:r>
                      <a:r>
                        <a:rPr lang="ru-RU" sz="14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свою</a:t>
                      </a:r>
                      <a:r>
                        <a:rPr lang="ru-RU" sz="1400" spc="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позицию,</a:t>
                      </a:r>
                      <a:r>
                        <a:rPr lang="ru-RU" sz="1400" spc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формулируя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5842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аргументы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подкрепляя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примерами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опубликованных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произведений.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привлекать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произведения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устного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народного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творчества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исключением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жанров),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документальную,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мемуарную,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публицистическую,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научную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научно-популярную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литературу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философскую,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литературоведческую,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искусствоведческую),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дневники,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очерки,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литературную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критику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произведения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отечественной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мировой литературы</a:t>
                      </a:r>
                      <a:r>
                        <a:rPr lang="ru-RU" sz="14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(достаточно опоры на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 текст);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62230" indent="2514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литературного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произведения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аспекты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соответствуют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формулировке</a:t>
                      </a:r>
                      <a:r>
                        <a:rPr lang="ru-RU" sz="1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темы, концептуальным</a:t>
                      </a:r>
                      <a:r>
                        <a:rPr lang="ru-RU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тезисам сочинения;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62230" indent="2514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произведений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сопоставление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</a:t>
                      </a:r>
                      <a:r>
                        <a:rPr lang="ru-RU" sz="14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ними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хотя бы по одной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позиции;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53340" indent="2514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 не более 1 фактической ошибки, связанной со знанием литературного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(ошибка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написании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фамилии,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имени,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отчества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автора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названия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произведения, имен персонажей и топонимов произведения, в изложении сюжетной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линии,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литературных</a:t>
                      </a:r>
                      <a:r>
                        <a:rPr lang="ru-RU" sz="14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исторических</a:t>
                      </a:r>
                      <a:r>
                        <a:rPr lang="ru-RU" sz="1400" spc="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фактов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т.п.)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312140">
                <a:tc>
                  <a:txBody>
                    <a:bodyPr/>
                    <a:lstStyle/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400" spc="1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</a:t>
                      </a:r>
                      <a:r>
                        <a:rPr lang="ru-RU" sz="14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рассуждение,</a:t>
                      </a:r>
                      <a:r>
                        <a:rPr lang="ru-RU" sz="14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доказывает</a:t>
                      </a:r>
                      <a:r>
                        <a:rPr lang="ru-RU" sz="14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свою</a:t>
                      </a:r>
                      <a:r>
                        <a:rPr lang="ru-RU" sz="1400" spc="1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позицию,</a:t>
                      </a:r>
                      <a:r>
                        <a:rPr lang="ru-RU" sz="14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подкрепляя</a:t>
                      </a:r>
                      <a:r>
                        <a:rPr lang="ru-RU" sz="14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аргументы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6223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примерами из литературного материала, но ограничивается общими высказываниями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поводу привлеченного текста(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при привлечении двух и более литературных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произведений</a:t>
                      </a:r>
                      <a:r>
                        <a:rPr lang="ru-RU" sz="1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</a:t>
                      </a:r>
                      <a:r>
                        <a:rPr lang="ru-RU" sz="1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сопоставления</a:t>
                      </a:r>
                      <a:r>
                        <a:rPr lang="ru-RU" sz="14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</a:t>
                      </a:r>
                      <a:r>
                        <a:rPr lang="ru-RU" sz="14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ними,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indent="25146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400" spc="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привлекает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литературный</a:t>
                      </a:r>
                      <a:r>
                        <a:rPr lang="ru-RU" sz="1400" spc="9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вполне</a:t>
                      </a:r>
                      <a:r>
                        <a:rPr lang="ru-RU" sz="1400" spc="9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уместно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400" spc="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точки</a:t>
                      </a:r>
                      <a:r>
                        <a:rPr lang="ru-RU" sz="1400" spc="9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зрения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выбранной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4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ограничивается</a:t>
                      </a:r>
                      <a:r>
                        <a:rPr lang="ru-RU" sz="14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простым</a:t>
                      </a:r>
                      <a:r>
                        <a:rPr lang="ru-RU" sz="14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пересказом</a:t>
                      </a:r>
                      <a:r>
                        <a:rPr lang="ru-RU" sz="14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произведения,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indent="25146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400" spc="1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допущены</a:t>
                      </a:r>
                      <a:r>
                        <a:rPr lang="ru-RU" sz="1400" spc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2–4</a:t>
                      </a:r>
                      <a:r>
                        <a:rPr lang="ru-RU" sz="1400" spc="1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</a:t>
                      </a:r>
                      <a:r>
                        <a:rPr lang="ru-RU" sz="1400" spc="1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ошибки,</a:t>
                      </a:r>
                      <a:r>
                        <a:rPr lang="ru-RU" sz="1400" spc="1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связанные</a:t>
                      </a:r>
                      <a:r>
                        <a:rPr lang="ru-RU" sz="1400" spc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</a:t>
                      </a:r>
                      <a:r>
                        <a:rPr lang="ru-RU" sz="1400" spc="1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знанием</a:t>
                      </a:r>
                      <a:r>
                        <a:rPr lang="ru-RU" sz="1400" spc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литературного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69984">
                <a:tc>
                  <a:txBody>
                    <a:bodyPr/>
                    <a:lstStyle/>
                    <a:p>
                      <a:pPr marL="32448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324485"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400" spc="9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написано</a:t>
                      </a:r>
                      <a:r>
                        <a:rPr lang="ru-RU" sz="1400" spc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</a:t>
                      </a:r>
                      <a:r>
                        <a:rPr lang="ru-RU" sz="14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опоры</a:t>
                      </a:r>
                      <a:r>
                        <a:rPr lang="ru-RU" sz="1400" spc="9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1400" spc="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литературный</a:t>
                      </a:r>
                      <a:r>
                        <a:rPr lang="ru-RU" sz="14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</a:t>
                      </a:r>
                      <a:r>
                        <a:rPr lang="ru-RU" sz="14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400" spc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spc="9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сочинении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существенно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искажено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выбранного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текста,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indent="2514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литературный материал лишь упоминается в работе (аргументы не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подкрепляются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примерами</a:t>
                      </a:r>
                      <a:r>
                        <a:rPr lang="ru-RU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текста,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4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становятся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опорой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рассуждения),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indent="25146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содержит</a:t>
                      </a:r>
                      <a:r>
                        <a:rPr lang="ru-RU" sz="1400" spc="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4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фактических</a:t>
                      </a:r>
                      <a:r>
                        <a:rPr lang="ru-RU" sz="1400" spc="1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ошибок,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связанных</a:t>
                      </a:r>
                      <a:r>
                        <a:rPr lang="ru-RU" sz="1400" spc="1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</a:t>
                      </a:r>
                      <a:r>
                        <a:rPr lang="ru-RU" sz="1400" spc="8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знанием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литературного материала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R="311785" algn="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60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23629"/>
              </p:ext>
            </p:extLst>
          </p:nvPr>
        </p:nvGraphicFramePr>
        <p:xfrm>
          <a:off x="323528" y="260648"/>
          <a:ext cx="8568952" cy="308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51558"/>
                <a:gridCol w="1017394"/>
              </a:tblGrid>
              <a:tr h="174625">
                <a:tc>
                  <a:txBody>
                    <a:bodyPr/>
                    <a:lstStyle/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К3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Композиция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25145">
                <a:tc>
                  <a:txBody>
                    <a:bodyPr/>
                    <a:lstStyle/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600" spc="2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отличается</a:t>
                      </a:r>
                      <a:r>
                        <a:rPr lang="ru-RU" sz="1600" spc="2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композиционной</a:t>
                      </a:r>
                      <a:r>
                        <a:rPr lang="ru-RU" sz="1600" spc="2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цельностью,</a:t>
                      </a:r>
                      <a:r>
                        <a:rPr lang="ru-RU" sz="1600" spc="2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логичностью</a:t>
                      </a:r>
                      <a:r>
                        <a:rPr lang="ru-RU" sz="1600" spc="2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изложения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77025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мыслей и соразмерностью частей, внутри смысловых частей нет нарушений</a:t>
                      </a:r>
                      <a:r>
                        <a:rPr lang="ru-RU" sz="16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последовательности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необоснованных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повторов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050925">
                <a:tc>
                  <a:txBody>
                    <a:bodyPr/>
                    <a:lstStyle/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600" spc="6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отличается</a:t>
                      </a:r>
                      <a:r>
                        <a:rPr lang="ru-RU" sz="1600" spc="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композиционной</a:t>
                      </a:r>
                      <a:r>
                        <a:rPr lang="ru-RU" sz="1600" spc="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цельностью,</a:t>
                      </a:r>
                      <a:r>
                        <a:rPr lang="ru-RU" sz="1600" spc="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его</a:t>
                      </a:r>
                      <a:r>
                        <a:rPr lang="ru-RU" sz="16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</a:t>
                      </a:r>
                      <a:r>
                        <a:rPr lang="ru-RU" sz="16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</a:t>
                      </a:r>
                      <a:r>
                        <a:rPr lang="ru-RU" sz="1600" spc="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связаны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54610">
                        <a:spcAft>
                          <a:spcPts val="0"/>
                        </a:spcAft>
                        <a:tabLst>
                          <a:tab pos="644525" algn="l"/>
                          <a:tab pos="1211580" algn="l"/>
                          <a:tab pos="1518920" algn="l"/>
                          <a:tab pos="2120265" algn="l"/>
                          <a:tab pos="3006725" algn="l"/>
                          <a:tab pos="3583305" algn="l"/>
                          <a:tab pos="4003675" algn="l"/>
                          <a:tab pos="4302760" algn="l"/>
                          <a:tab pos="4816475" algn="l"/>
                          <a:tab pos="50419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	собой,	но	внутри	смысловых	частей	есть	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	более	</a:t>
                      </a:r>
                      <a:r>
                        <a:rPr lang="ru-RU" sz="16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нарушений</a:t>
                      </a:r>
                      <a:r>
                        <a:rPr lang="ru-RU" sz="16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последовательности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необоснованные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повторы мысли,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indent="2514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6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сочинении</a:t>
                      </a:r>
                      <a:r>
                        <a:rPr lang="ru-RU" sz="1600" spc="1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прослеживается</a:t>
                      </a:r>
                      <a:r>
                        <a:rPr lang="ru-RU" sz="16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композиционный</a:t>
                      </a:r>
                      <a:r>
                        <a:rPr lang="ru-RU" sz="1600" spc="1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замысел,</a:t>
                      </a:r>
                      <a:r>
                        <a:rPr lang="ru-RU" sz="1600" spc="1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lang="ru-RU" sz="1600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есть</a:t>
                      </a:r>
                      <a:r>
                        <a:rPr lang="ru-RU" sz="1600" spc="1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u="sng" spc="1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u="sng" spc="1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нарушений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композиционной связи между</a:t>
                      </a:r>
                      <a:r>
                        <a:rPr lang="ru-RU" sz="16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смысловыми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частями,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и/или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мысль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развивается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9885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</a:t>
                      </a:r>
                      <a:r>
                        <a:rPr lang="ru-RU" sz="1600" spc="1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</a:t>
                      </a:r>
                      <a:r>
                        <a:rPr lang="ru-RU" sz="1600" spc="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мешают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пониманию</a:t>
                      </a:r>
                      <a:r>
                        <a:rPr lang="ru-RU" sz="1600" spc="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смысла</a:t>
                      </a:r>
                      <a:r>
                        <a:rPr lang="ru-RU" sz="16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написанного,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тезисно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-доказательная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79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74294"/>
              </p:ext>
            </p:extLst>
          </p:nvPr>
        </p:nvGraphicFramePr>
        <p:xfrm>
          <a:off x="179512" y="476672"/>
          <a:ext cx="8640960" cy="228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848872"/>
                <a:gridCol w="792088"/>
              </a:tblGrid>
              <a:tr h="243840"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К4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99135">
                <a:tc>
                  <a:txBody>
                    <a:bodyPr/>
                    <a:lstStyle/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  <a:tabLst>
                          <a:tab pos="1191260" algn="l"/>
                          <a:tab pos="2403475" algn="l"/>
                          <a:tab pos="3250565" algn="l"/>
                          <a:tab pos="4125595" algn="l"/>
                          <a:tab pos="4738370" algn="l"/>
                        </a:tabLs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  <a:tabLst>
                          <a:tab pos="1191260" algn="l"/>
                          <a:tab pos="2403475" algn="l"/>
                          <a:tab pos="3250565" algn="l"/>
                          <a:tab pos="4125595" algn="l"/>
                          <a:tab pos="473837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характеризуется	точностью	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выражения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	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стилистической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целостностью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spc="1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использованием</a:t>
                      </a:r>
                      <a:r>
                        <a:rPr lang="ru-RU" sz="1400" spc="1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разнообразной</a:t>
                      </a:r>
                      <a:r>
                        <a:rPr lang="ru-RU" sz="1400" spc="1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лексики</a:t>
                      </a:r>
                      <a:r>
                        <a:rPr lang="ru-RU" sz="1400" spc="1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1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различных</a:t>
                      </a:r>
                      <a:r>
                        <a:rPr lang="ru-RU" sz="1400" spc="1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грамматических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конструкций,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уместным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употреблением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терминов,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отсутствием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неоправданных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речевых</a:t>
                      </a:r>
                      <a:r>
                        <a:rPr lang="ru-RU" sz="14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штампов,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канцеляризмов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26415">
                <a:tc>
                  <a:txBody>
                    <a:bodyPr/>
                    <a:lstStyle/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400" spc="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характеризуется</a:t>
                      </a:r>
                      <a:r>
                        <a:rPr lang="ru-RU" sz="1400" spc="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точностью</a:t>
                      </a:r>
                      <a:r>
                        <a:rPr lang="ru-RU" sz="14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выражения</a:t>
                      </a:r>
                      <a:r>
                        <a:rPr lang="ru-RU" sz="1400" spc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мысли,</a:t>
                      </a:r>
                      <a:r>
                        <a:rPr lang="ru-RU" sz="1400" spc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r>
                        <a:rPr lang="ru-RU" sz="1400" spc="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имеются</a:t>
                      </a:r>
                      <a:r>
                        <a:rPr lang="ru-RU" sz="1400" spc="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стилистической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целостности, неоправданные речевые штампы, канцеляризмы,</a:t>
                      </a:r>
                      <a:r>
                        <a:rPr lang="ru-RU" sz="1400" spc="-2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отмечается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однообразие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грамматического</a:t>
                      </a:r>
                      <a:r>
                        <a:rPr lang="ru-RU" sz="14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строя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9885">
                <a:tc>
                  <a:txBody>
                    <a:bodyPr/>
                    <a:lstStyle/>
                    <a:p>
                      <a:pPr marL="48768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8768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Низкое</a:t>
                      </a:r>
                      <a:r>
                        <a:rPr lang="ru-RU" sz="1400" spc="-2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lang="ru-RU" sz="1400" spc="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  <a:r>
                        <a:rPr lang="ru-RU" sz="1400" spc="7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существенно</a:t>
                      </a:r>
                      <a:r>
                        <a:rPr lang="ru-RU" sz="14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затрудняет</a:t>
                      </a:r>
                      <a:r>
                        <a:rPr lang="ru-RU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</a:t>
                      </a:r>
                      <a:r>
                        <a:rPr lang="ru-RU" sz="1400" spc="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смысла</a:t>
                      </a:r>
                      <a:r>
                        <a:rPr lang="ru-RU" sz="14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</a:t>
                      </a:r>
                      <a:r>
                        <a:rPr lang="ru-RU" sz="1400" spc="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400" spc="-4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отличается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бедностью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словаря</a:t>
                      </a:r>
                      <a:r>
                        <a:rPr lang="ru-RU" sz="14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однообразием</a:t>
                      </a:r>
                      <a:r>
                        <a:rPr lang="ru-RU" sz="14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грамматического</a:t>
                      </a:r>
                      <a:r>
                        <a:rPr lang="ru-RU" sz="14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строя</a:t>
                      </a:r>
                      <a:r>
                        <a:rPr lang="ru-RU" sz="14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311785" algn="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6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18917"/>
              </p:ext>
            </p:extLst>
          </p:nvPr>
        </p:nvGraphicFramePr>
        <p:xfrm>
          <a:off x="251520" y="188640"/>
          <a:ext cx="8568952" cy="48796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51558"/>
                <a:gridCol w="1017394"/>
              </a:tblGrid>
              <a:tr h="150065"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К5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Оригинальность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770516">
                <a:tc>
                  <a:txBody>
                    <a:bodyPr/>
                    <a:lstStyle/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 algn="just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lang="ru-RU" sz="1600" spc="2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характеризуется</a:t>
                      </a:r>
                      <a:r>
                        <a:rPr lang="ru-RU" sz="1600" spc="2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творческим,</a:t>
                      </a:r>
                      <a:r>
                        <a:rPr lang="ru-RU" sz="1600" spc="2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нестандартным</a:t>
                      </a:r>
                      <a:r>
                        <a:rPr lang="ru-RU" sz="1600" spc="2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подходом</a:t>
                      </a:r>
                      <a:r>
                        <a:rPr lang="ru-RU" sz="1600" spc="2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600" spc="2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раскрытию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 marR="5524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(присутствуют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самостоятельные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нешаблонные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мысли,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неожиданные</a:t>
                      </a:r>
                      <a:r>
                        <a:rPr lang="ru-RU" sz="1600" spc="30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вместе с тем убедительные аргументы с привлечением нетривиального литературного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материала,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оригинальные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наблюдения,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интересная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логика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рассуждения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проч.)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яркостью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00676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сочинении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продемонстрирован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творческий,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нестандартный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подход,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оригинальность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К6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Речевые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Речевых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нет,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допущено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1–2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речевые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1702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3–4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речевые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речевых 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К7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Орфографические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Орфографических</a:t>
                      </a:r>
                      <a:r>
                        <a:rPr lang="ru-RU" sz="1600" spc="-1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нет,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допущена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2–3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орфографические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4–5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орфографических 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8292">
                <a:tc>
                  <a:txBody>
                    <a:bodyPr/>
                    <a:lstStyle/>
                    <a:p>
                      <a:pPr marL="32448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орфографических 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852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26447"/>
              </p:ext>
            </p:extLst>
          </p:nvPr>
        </p:nvGraphicFramePr>
        <p:xfrm>
          <a:off x="251520" y="188640"/>
          <a:ext cx="8568952" cy="3987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51558"/>
                <a:gridCol w="1017394"/>
              </a:tblGrid>
              <a:tr h="150065"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К8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Пунктуационные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Пунктуационных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нет,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допущена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1156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4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2–3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пунктуационные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4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4–5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пунктуационных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3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пунктуационных 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1702">
                <a:tc>
                  <a:txBody>
                    <a:bodyPr/>
                    <a:lstStyle/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К9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Грамматические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1156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Грамматических</a:t>
                      </a:r>
                      <a:r>
                        <a:rPr lang="ru-RU" sz="16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нет,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допущена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грамматическая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2–3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грамматические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Допущено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грамматических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0065">
                <a:tc gridSpan="2"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К10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Фактическая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точность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фоновом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литературном)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65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</a:t>
                      </a:r>
                      <a:r>
                        <a:rPr lang="ru-RU" sz="1600" spc="-4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48974">
                <a:tc>
                  <a:txBody>
                    <a:bodyPr/>
                    <a:lstStyle/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2448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Допущены</a:t>
                      </a:r>
                      <a:r>
                        <a:rPr lang="ru-RU" sz="1600" spc="-2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 (1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более)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фоновом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8989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52794">
                <a:tc>
                  <a:txBody>
                    <a:bodyPr/>
                    <a:lstStyle/>
                    <a:p>
                      <a:pPr marL="7239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239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</a:t>
                      </a:r>
                      <a:r>
                        <a:rPr lang="ru-RU" sz="1600" spc="-4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5179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89273"/>
              </p:ext>
            </p:extLst>
          </p:nvPr>
        </p:nvGraphicFramePr>
        <p:xfrm>
          <a:off x="755574" y="4869160"/>
          <a:ext cx="7488833" cy="7032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74750"/>
                <a:gridCol w="530050"/>
                <a:gridCol w="532297"/>
                <a:gridCol w="531547"/>
                <a:gridCol w="531547"/>
                <a:gridCol w="637857"/>
                <a:gridCol w="635612"/>
                <a:gridCol w="637108"/>
                <a:gridCol w="426736"/>
                <a:gridCol w="423741"/>
                <a:gridCol w="425238"/>
                <a:gridCol w="502350"/>
              </a:tblGrid>
              <a:tr h="525145">
                <a:tc>
                  <a:txBody>
                    <a:bodyPr/>
                    <a:lstStyle/>
                    <a:p>
                      <a:pPr marL="72390" marR="215265">
                        <a:lnSpc>
                          <a:spcPct val="96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Отметка по</a:t>
                      </a:r>
                      <a:r>
                        <a:rPr lang="ru-RU" sz="1200" spc="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десятибалльной</a:t>
                      </a:r>
                      <a:r>
                        <a:rPr lang="ru-RU" sz="1200" spc="-285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системе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R="1733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R="17589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R="17716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1016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1079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R="13144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889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13589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76530">
                <a:tc>
                  <a:txBody>
                    <a:bodyPr/>
                    <a:lstStyle/>
                    <a:p>
                      <a:pPr marL="7239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Первичный</a:t>
                      </a:r>
                      <a:r>
                        <a:rPr lang="ru-RU" sz="1200" spc="-2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балл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446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0-4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7-8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 marR="800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9-10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" marR="952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11-12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" marR="927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13-14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920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15-16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9540" algn="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marR="1174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" marR="1181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7" y="4365104"/>
            <a:ext cx="748883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по переводу баллов в 10-балльную шкалу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0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023" y="34577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формулировок тем итогового сочинения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953" y="74588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Формируется закрытый банк тем итогового сочинения на основе тех тем, которые использовались в прошлые годы.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9005" y="184482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закрытого банка тем итогового сочинения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12056"/>
              </p:ext>
            </p:extLst>
          </p:nvPr>
        </p:nvGraphicFramePr>
        <p:xfrm>
          <a:off x="453999" y="2232413"/>
          <a:ext cx="8352928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7776864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Разделы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подразделы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Духовно-нравственные ориентиры в жизни человека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Внутренний мир человека и его личностные качества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человека к другому человеку (окружению),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нравственные идеалы и выбор между добро и зло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человеком самого себя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Свобода человека 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ее ограничения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Семья, общество, Отечество  в жизни человека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Семья, род; семейные ценности и традиции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 и общество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Родина, государство, гражданская позиция человека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16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10458"/>
              </p:ext>
            </p:extLst>
          </p:nvPr>
        </p:nvGraphicFramePr>
        <p:xfrm>
          <a:off x="467544" y="764704"/>
          <a:ext cx="8352928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7776864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Разделы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подразделы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культура в жизни человека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человек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 и человек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человек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Язык и языковая личность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36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комплект включает шесть тем – по две темы из каждого раздела банка: Темы 1, 2 «Духовно-нравственные ориентиры в жизни человека».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3, 4 «Семья, общество, Отечество в жизни человека».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5, 6 «Природа и культура в жизни человека».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 формируются отдельно для каждого часового пояса в режиме конфиденциальности и становятся общедоступными за 15 минут до начала итогового сочинения.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3907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качестве примера ниже приведен образец комплекта тем.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44247"/>
              </p:ext>
            </p:extLst>
          </p:nvPr>
        </p:nvGraphicFramePr>
        <p:xfrm>
          <a:off x="431540" y="2754969"/>
          <a:ext cx="8352928" cy="301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0260"/>
                <a:gridCol w="60126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Номер темы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чем люди чаще всего мечтают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Чем опасно равнодушие?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Какая из мыслей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М.Ю.Лермонтова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Вам ближе «Я ищу свободы и покоя» или «Так жизнь скучна, когда боренья нет»?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значит быть гражданином?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науки – каким он должен быть?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Разделяете ли вы мнение о том, что речевая культура человека – зеркало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его души?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5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39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участников итогового сочинения (изложения)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Итоговое сочинение (изложение) как условие допуска к ГИА проводится для обучающихся XI (XII) классов, экстернов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Итоговое сочинение в целях использования его результатов при приеме на обучение по программам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образовательные организации высшего образования по желанию также может проводиться для выпускников прошлых лет, обучающихся СПО, лиц, получающих среднее общее образование в иностранных организациях, осуществляющих образовательную деятельность, лиц со справкой об обучении.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Изложение вправе писать участники с ОВЗ, участники – дети-инвалиды и инвалиды, лица, обучающиеся по образовательным программам среднего общего образования в специальных учебно-воспитательных учреждениях закрытого типа, а также в учреждениях, исполняющих наказание в виде лишения свободы, лица, обучающиеся по состоянию здоровья на дому, в образовательных организациях, в том числе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санаторнокурортных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Обучающиеся X классов, участвующие в экзаменах по отдельным учебным предметам, освоение которых завершилось ранее, не участвуют в итоговом сочинении (изложении) по окончании X класса (абзац 3 пункта 10 и пункт 19 Порядка). </a:t>
            </a:r>
          </a:p>
        </p:txBody>
      </p:sp>
    </p:spTree>
    <p:extLst>
      <p:ext uri="{BB962C8B-B14F-4D97-AF65-F5344CB8AC3E}">
        <p14:creationId xmlns:p14="http://schemas.microsoft.com/office/powerpoint/2010/main" val="59963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подачи заявления на участие в итоговом сочинении (изложении)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участия в итоговом сочинении (изложении) обучающиеся XI (XII) классов подают заявления (см. приложение 3) и согласия на обработку персональных данных (см. приложение 5) в образовательные организации, в которых обучающиеся осваивают образовательные программы среднего общего образования, а экстерны – в образовательные организации по выбору экстерна. Указанные заявления подаются не позднее чем за две недели до начала проведения итогового сочинения (изложения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20.11.2024г.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Участники итогового сочинения (изложения) с ОВЗ при подаче заявления на участие в итоговом сочинении (изложении) предъявляют копию рекомендаций ПМПК, а участники итогового сочинения (изложения) – дети-инвалиды и инвалиды – справку, подтверждающую инвалидность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и продолжительность написания итогового сочинения (изложения)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2.3.1. Итоговое сочинение (изложение) проводится в первую среду декабря.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2.3.2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Продолжительность написания итогового сочинения (изложения) составляет 3 часа 55 минут (235 минут).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продолжительность написания итогового сочинения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бланков и др.), на организацию питания и проведение необходимых медико-профилактических процедур, а также на перенос ассистентом итогового сочинения (изложения) в стандартные бланки записи, выполненные слепыми и слабовидящими участниками итогового сочинения (изложения) в специально предусмотренных тетрадях, выполненные в бланках итогового сочинения (изложения) увеличенного размера, итогового сочинения (изложения), выполненного на компьютере, устных итоговых сочинений (изложений) из аудиозаписей.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участников итогового сочинения (изложения) с ОВЗ, участников итогового сочинения (изложения) – детей-инвалидов и инвалидов продолжительность написания итогового сочинения (изложения) увеличивается на 1,5 часа. </a:t>
            </a:r>
          </a:p>
        </p:txBody>
      </p:sp>
    </p:spTree>
    <p:extLst>
      <p:ext uri="{BB962C8B-B14F-4D97-AF65-F5344CB8AC3E}">
        <p14:creationId xmlns:p14="http://schemas.microsoft.com/office/powerpoint/2010/main" val="146761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483" y="18864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Повторный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 к написанию итогового сочинения (изложения)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2.4.1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 написанию итогового сочинения (изложения) в текущем учебном году в дополнительные сроки (в первую среду февраля и первую рабочую среду мая) допускаются: обучающиеся XI (XII) классов,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получившие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итоговому сочинению (изложению) неудовлетворительный результат («незачет»); обучающиеся XI (XII) классов, экстерны, удаленные с итогового сочинения (изложения) за нарушение требований, установленных пунктом 27 Порядка; обучающиеся XI (XII) классов, экстерны и лица, перечисленные в подпункте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2.1.2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настоящих Методических рекомендаций, не явившиеся на итоговое сочинение (изложение) по уважительным причинам (болезнь или иные обстоятельства), подтвержденным документально; обучающиеся XI (XII) классов, экстерны и лица, перечисленные в подпункте 2.1.2 настоящих Методических рекомендаций, не завершившие написание итогового сочинения (изложения) по уважительным причинам (болезнь или иные обстоятельства), подтвержденным документально.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2.4.2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Обучающиеся XI (XII) классов и экстерны, получившие по итоговому 12 сочинению (изложению) неудовлетворительный результат («незачет»), могут быть повторно допущены к участию в итоговом сочинении (изложении) в текущем учебном году, но не более двух раз и только в дополнительные сроки, установленные Порядком.</a:t>
            </a:r>
          </a:p>
        </p:txBody>
      </p:sp>
    </p:spTree>
    <p:extLst>
      <p:ext uri="{BB962C8B-B14F-4D97-AF65-F5344CB8AC3E}">
        <p14:creationId xmlns:p14="http://schemas.microsoft.com/office/powerpoint/2010/main" val="562694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335</TotalTime>
  <Words>2876</Words>
  <Application>Microsoft Office PowerPoint</Application>
  <PresentationFormat>Экран (4:3)</PresentationFormat>
  <Paragraphs>357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Boyarchenko</dc:creator>
  <cp:lastModifiedBy>Boyarchenko</cp:lastModifiedBy>
  <cp:revision>21</cp:revision>
  <dcterms:created xsi:type="dcterms:W3CDTF">2022-11-07T09:43:21Z</dcterms:created>
  <dcterms:modified xsi:type="dcterms:W3CDTF">2024-12-06T07:43:54Z</dcterms:modified>
</cp:coreProperties>
</file>